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5.xml" ContentType="application/vnd.openxmlformats-officedocument.themeOverr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theme/themeOverride8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Override4.xml" ContentType="application/vnd.openxmlformats-officedocument.themeOverr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charts/chart6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Layouts/slideLayout15.xml" ContentType="application/vnd.openxmlformats-officedocument.presentationml.slideLayout+xml"/>
  <Default Extension="wmf" ContentType="image/x-wmf"/>
  <Override PartName="/ppt/theme/themeOverride3.xml" ContentType="application/vnd.openxmlformats-officedocument.themeOverr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Layouts/slideLayout22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5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0" r:id="rId1"/>
    <p:sldMasterId id="2147483672" r:id="rId2"/>
  </p:sldMasterIdLst>
  <p:notesMasterIdLst>
    <p:notesMasterId r:id="rId78"/>
  </p:notesMasterIdLst>
  <p:sldIdLst>
    <p:sldId id="396" r:id="rId3"/>
    <p:sldId id="272" r:id="rId4"/>
    <p:sldId id="273" r:id="rId5"/>
    <p:sldId id="274" r:id="rId6"/>
    <p:sldId id="275" r:id="rId7"/>
    <p:sldId id="398" r:id="rId8"/>
    <p:sldId id="415" r:id="rId9"/>
    <p:sldId id="276" r:id="rId10"/>
    <p:sldId id="277" r:id="rId11"/>
    <p:sldId id="417" r:id="rId12"/>
    <p:sldId id="278" r:id="rId13"/>
    <p:sldId id="279" r:id="rId14"/>
    <p:sldId id="280" r:id="rId15"/>
    <p:sldId id="281" r:id="rId16"/>
    <p:sldId id="284" r:id="rId17"/>
    <p:sldId id="399" r:id="rId18"/>
    <p:sldId id="287" r:id="rId19"/>
    <p:sldId id="429" r:id="rId20"/>
    <p:sldId id="289" r:id="rId21"/>
    <p:sldId id="290" r:id="rId22"/>
    <p:sldId id="400" r:id="rId23"/>
    <p:sldId id="291" r:id="rId24"/>
    <p:sldId id="295" r:id="rId25"/>
    <p:sldId id="401" r:id="rId26"/>
    <p:sldId id="430" r:id="rId27"/>
    <p:sldId id="300" r:id="rId28"/>
    <p:sldId id="431" r:id="rId29"/>
    <p:sldId id="302" r:id="rId30"/>
    <p:sldId id="303" r:id="rId31"/>
    <p:sldId id="432" r:id="rId32"/>
    <p:sldId id="403" r:id="rId33"/>
    <p:sldId id="306" r:id="rId34"/>
    <p:sldId id="309" r:id="rId35"/>
    <p:sldId id="433" r:id="rId36"/>
    <p:sldId id="311" r:id="rId37"/>
    <p:sldId id="312" r:id="rId38"/>
    <p:sldId id="317" r:id="rId39"/>
    <p:sldId id="404" r:id="rId40"/>
    <p:sldId id="434" r:id="rId41"/>
    <p:sldId id="359" r:id="rId42"/>
    <p:sldId id="360" r:id="rId43"/>
    <p:sldId id="435" r:id="rId44"/>
    <p:sldId id="320" r:id="rId45"/>
    <p:sldId id="405" r:id="rId46"/>
    <p:sldId id="329" r:id="rId47"/>
    <p:sldId id="330" r:id="rId48"/>
    <p:sldId id="363" r:id="rId49"/>
    <p:sldId id="406" r:id="rId50"/>
    <p:sldId id="436" r:id="rId51"/>
    <p:sldId id="407" r:id="rId52"/>
    <p:sldId id="409" r:id="rId53"/>
    <p:sldId id="408" r:id="rId54"/>
    <p:sldId id="410" r:id="rId55"/>
    <p:sldId id="411" r:id="rId56"/>
    <p:sldId id="412" r:id="rId57"/>
    <p:sldId id="337" r:id="rId58"/>
    <p:sldId id="342" r:id="rId59"/>
    <p:sldId id="413" r:id="rId60"/>
    <p:sldId id="414" r:id="rId61"/>
    <p:sldId id="346" r:id="rId62"/>
    <p:sldId id="347" r:id="rId63"/>
    <p:sldId id="437" r:id="rId64"/>
    <p:sldId id="420" r:id="rId65"/>
    <p:sldId id="421" r:id="rId66"/>
    <p:sldId id="422" r:id="rId67"/>
    <p:sldId id="423" r:id="rId68"/>
    <p:sldId id="424" r:id="rId69"/>
    <p:sldId id="425" r:id="rId70"/>
    <p:sldId id="426" r:id="rId71"/>
    <p:sldId id="427" r:id="rId72"/>
    <p:sldId id="428" r:id="rId73"/>
    <p:sldId id="348" r:id="rId74"/>
    <p:sldId id="349" r:id="rId75"/>
    <p:sldId id="418" r:id="rId76"/>
    <p:sldId id="350" r:id="rId77"/>
  </p:sldIdLst>
  <p:sldSz cx="9144000" cy="6858000" type="screen4x3"/>
  <p:notesSz cx="6934200" cy="92329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tx1"/>
      </a:buClr>
      <a:buChar char="•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tx1"/>
      </a:buClr>
      <a:buChar char="•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tx1"/>
      </a:buClr>
      <a:buChar char="•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tx1"/>
      </a:buClr>
      <a:buChar char="•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tx1"/>
      </a:buClr>
      <a:buChar char="•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66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196"/>
    </p:cViewPr>
  </p:sorterViewPr>
  <p:notesViewPr>
    <p:cSldViewPr>
      <p:cViewPr varScale="1">
        <p:scale>
          <a:sx n="38" d="100"/>
          <a:sy n="38" d="100"/>
        </p:scale>
        <p:origin x="-1458" y="-78"/>
      </p:cViewPr>
      <p:guideLst>
        <p:guide orient="horz" pos="2908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notesMaster" Target="notesMasters/notesMaster1.xml"/><Relationship Id="rId8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viewProps" Target="view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Vicki%20Cummings\My%20Documents\2011\Barrington%202010\Barrington%20Comm%20Analysis%202011%20report\report%20graphs%20barrington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Vicki%20Cummings\My%20Documents\2011\Barrington%202010\Barrington%20Comm%20Analysis%202011%20report\report%20graphs%20barrington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Vicki%20Cummings\My%20Documents\2011\Barrington%202010\Barrington%20Comm%20Analysis%202011%20report\report%20graphs%20barrington.xls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Vicki%20Cummings\My%20Documents\2011\Barrington%202010\Barrington%20Comm%20Analysis%202011%20report\report%20graphs%20barrington.xls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Vicki%20Cummings\My%20Documents\2011\Barrington%202010\Barrington%20Comm%20Analysis%202011%20report\report%20graphs%20barrington.xls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Vicki%20Cummings\My%20Documents\2011\Barrington%202010\Barrington%20Comm%20Analysis%202011%20report\report%20graphs%20barrington.xls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Vicki%20Cummings\My%20Documents\2011\Barrington%202010\Barrington%20Comm%20Analysis%202011%20report\report%20graphs%20barrington.xls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Vicki%20Cummings\My%20Documents\2011\Barrington%202010\Barrington%20Comm%20Analysis%202011%20report\report%20graphs%20barrington.xls" TargetMode="External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400" dirty="0"/>
              <a:t>SURVEY HOUSEHOLD WORKERS 
PRIMARY WORK LOCATION:  2011</a:t>
            </a:r>
          </a:p>
        </c:rich>
      </c:tx>
      <c:layout>
        <c:manualLayout>
          <c:xMode val="edge"/>
          <c:yMode val="edge"/>
          <c:x val="0.25682291906494287"/>
          <c:y val="2.1634615384615471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34356774198153978"/>
          <c:y val="0.32692307692307793"/>
          <c:w val="0.30555599180486009"/>
          <c:h val="0.50240384615384615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99CC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FF66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7.6944417126064242E-3"/>
                  <c:y val="-3.0669291338582608E-2"/>
                </c:manualLayout>
              </c:layout>
              <c:dLblPos val="bestFit"/>
              <c:showVal val="1"/>
              <c:showCatName val="1"/>
            </c:dLbl>
            <c:dLbl>
              <c:idx val="1"/>
              <c:layout>
                <c:manualLayout>
                  <c:x val="1.7913243944532486E-2"/>
                  <c:y val="-7.961084191399263E-3"/>
                </c:manualLayout>
              </c:layout>
              <c:dLblPos val="bestFit"/>
              <c:showVal val="1"/>
              <c:showCatName val="1"/>
            </c:dLbl>
            <c:dLbl>
              <c:idx val="2"/>
              <c:layout>
                <c:manualLayout>
                  <c:x val="-1.3618328153181161E-2"/>
                  <c:y val="-1.2919695134261977E-2"/>
                </c:manualLayout>
              </c:layout>
              <c:dLblPos val="bestFit"/>
              <c:showVal val="1"/>
              <c:showCatName val="1"/>
            </c:dLbl>
            <c:dLbl>
              <c:idx val="3"/>
              <c:layout>
                <c:manualLayout>
                  <c:x val="-3.2472048025655224E-2"/>
                  <c:y val="-3.4855138300021109E-3"/>
                </c:manualLayout>
              </c:layout>
              <c:dLblPos val="bestFit"/>
              <c:showVal val="1"/>
              <c:showCatName val="1"/>
            </c:dLbl>
            <c:dLbl>
              <c:idx val="4"/>
              <c:layout>
                <c:manualLayout>
                  <c:x val="-0.12010286001104002"/>
                  <c:y val="3.4916717141126652E-2"/>
                </c:manualLayout>
              </c:layout>
              <c:dLblPos val="bestFit"/>
              <c:showVal val="1"/>
              <c:showCatName val="1"/>
            </c:dLbl>
            <c:dLbl>
              <c:idx val="5"/>
              <c:layout>
                <c:manualLayout>
                  <c:x val="-1.9320516358724161E-2"/>
                  <c:y val="-2.7123965273571634E-2"/>
                </c:manualLayout>
              </c:layout>
              <c:dLblPos val="bestFit"/>
              <c:showVal val="1"/>
              <c:showCatName val="1"/>
            </c:dLbl>
            <c:dLbl>
              <c:idx val="6"/>
              <c:layout>
                <c:manualLayout>
                  <c:x val="0.22011434974137054"/>
                  <c:y val="-1.9384716333535272E-3"/>
                </c:manualLayout>
              </c:layout>
              <c:dLblPos val="bestFit"/>
              <c:showVal val="1"/>
              <c:showCatName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  <c:showCatName val="1"/>
            <c:showLeaderLines val="1"/>
          </c:dLbls>
          <c:cat>
            <c:strRef>
              <c:f>'work loc'!$A$1:$A$7</c:f>
              <c:strCache>
                <c:ptCount val="7"/>
                <c:pt idx="0">
                  <c:v>Barrington area</c:v>
                </c:pt>
                <c:pt idx="1">
                  <c:v>City of Chicago</c:v>
                </c:pt>
                <c:pt idx="2">
                  <c:v>Cook County outside Chicago</c:v>
                </c:pt>
                <c:pt idx="3">
                  <c:v>DuPage/Kane Counties</c:v>
                </c:pt>
                <c:pt idx="4">
                  <c:v>Lake County</c:v>
                </c:pt>
                <c:pt idx="5">
                  <c:v>McHenry County</c:v>
                </c:pt>
                <c:pt idx="6">
                  <c:v>Multiple locations/travel</c:v>
                </c:pt>
              </c:strCache>
            </c:strRef>
          </c:cat>
          <c:val>
            <c:numRef>
              <c:f>'work loc'!$C$1:$C$7</c:f>
              <c:numCache>
                <c:formatCode>0.0%</c:formatCode>
                <c:ptCount val="7"/>
                <c:pt idx="0">
                  <c:v>0.37600000000000044</c:v>
                </c:pt>
                <c:pt idx="1">
                  <c:v>7.3000000000000079E-2</c:v>
                </c:pt>
                <c:pt idx="2">
                  <c:v>0.24400000000000022</c:v>
                </c:pt>
                <c:pt idx="3">
                  <c:v>6.8000000000000033E-2</c:v>
                </c:pt>
                <c:pt idx="4">
                  <c:v>0.11899999999999999</c:v>
                </c:pt>
                <c:pt idx="5">
                  <c:v>4.1000000000000002E-2</c:v>
                </c:pt>
                <c:pt idx="6">
                  <c:v>7.8000000000000097E-2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  <c:spPr>
        <a:noFill/>
        <a:ln w="25400">
          <a:noFill/>
        </a:ln>
      </c:spPr>
    </c:plotArea>
    <c:plotVisOnly val="1"/>
    <c:dispBlanksAs val="zero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4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LEADING ASPECTS MISSING </a:t>
            </a:r>
          </a:p>
          <a:p>
            <a:pPr>
              <a:defRPr sz="18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4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FROM BARRINGTON AREA:  2011</a:t>
            </a:r>
          </a:p>
        </c:rich>
      </c:tx>
      <c:layout>
        <c:manualLayout>
          <c:xMode val="edge"/>
          <c:yMode val="edge"/>
          <c:x val="0.31300855685722273"/>
          <c:y val="1.1709601873536301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24390276177004191"/>
          <c:y val="0.16861845979679749"/>
          <c:w val="0.71544810119212243"/>
          <c:h val="0.71428653108365359"/>
        </c:manualLayout>
      </c:layout>
      <c:barChart>
        <c:barDir val="bar"/>
        <c:grouping val="clustered"/>
        <c:ser>
          <c:idx val="0"/>
          <c:order val="0"/>
          <c:tx>
            <c:strRef>
              <c:f>'aspects missing'!$C$1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333399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'aspects missing'!$B$2:$B$5</c:f>
              <c:strCache>
                <c:ptCount val="4"/>
                <c:pt idx="0">
                  <c:v>Reasonably priced goods</c:v>
                </c:pt>
                <c:pt idx="1">
                  <c:v>Public transportation</c:v>
                </c:pt>
                <c:pt idx="2">
                  <c:v>Access to stores</c:v>
                </c:pt>
                <c:pt idx="3">
                  <c:v>Traffic control</c:v>
                </c:pt>
              </c:strCache>
            </c:strRef>
          </c:cat>
          <c:val>
            <c:numRef>
              <c:f>'aspects missing'!$C$2:$C$5</c:f>
              <c:numCache>
                <c:formatCode>0.0%</c:formatCode>
                <c:ptCount val="4"/>
                <c:pt idx="0">
                  <c:v>0.34700000000000031</c:v>
                </c:pt>
                <c:pt idx="1">
                  <c:v>0.24200000000000021</c:v>
                </c:pt>
                <c:pt idx="2">
                  <c:v>0.54600000000000004</c:v>
                </c:pt>
                <c:pt idx="3">
                  <c:v>0.26100000000000001</c:v>
                </c:pt>
              </c:numCache>
            </c:numRef>
          </c:val>
        </c:ser>
        <c:ser>
          <c:idx val="1"/>
          <c:order val="1"/>
          <c:tx>
            <c:strRef>
              <c:f>'aspects missing'!$D$1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FF66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'aspects missing'!$B$2:$B$5</c:f>
              <c:strCache>
                <c:ptCount val="4"/>
                <c:pt idx="0">
                  <c:v>Reasonably priced goods</c:v>
                </c:pt>
                <c:pt idx="1">
                  <c:v>Public transportation</c:v>
                </c:pt>
                <c:pt idx="2">
                  <c:v>Access to stores</c:v>
                </c:pt>
                <c:pt idx="3">
                  <c:v>Traffic control</c:v>
                </c:pt>
              </c:strCache>
            </c:strRef>
          </c:cat>
          <c:val>
            <c:numRef>
              <c:f>'aspects missing'!$D$2:$D$5</c:f>
              <c:numCache>
                <c:formatCode>0.0%</c:formatCode>
                <c:ptCount val="4"/>
                <c:pt idx="0">
                  <c:v>0.26700000000000002</c:v>
                </c:pt>
                <c:pt idx="1">
                  <c:v>0.28800000000000031</c:v>
                </c:pt>
                <c:pt idx="2">
                  <c:v>0.42400000000000032</c:v>
                </c:pt>
                <c:pt idx="3">
                  <c:v>0.43900000000000045</c:v>
                </c:pt>
              </c:numCache>
            </c:numRef>
          </c:val>
        </c:ser>
        <c:ser>
          <c:idx val="2"/>
          <c:order val="2"/>
          <c:tx>
            <c:strRef>
              <c:f>'aspects missing'!$E$1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rgbClr val="FFCC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'aspects missing'!$B$2:$B$5</c:f>
              <c:strCache>
                <c:ptCount val="4"/>
                <c:pt idx="0">
                  <c:v>Reasonably priced goods</c:v>
                </c:pt>
                <c:pt idx="1">
                  <c:v>Public transportation</c:v>
                </c:pt>
                <c:pt idx="2">
                  <c:v>Access to stores</c:v>
                </c:pt>
                <c:pt idx="3">
                  <c:v>Traffic control</c:v>
                </c:pt>
              </c:strCache>
            </c:strRef>
          </c:cat>
          <c:val>
            <c:numRef>
              <c:f>'aspects missing'!$E$2:$E$5</c:f>
              <c:numCache>
                <c:formatCode>0.0%</c:formatCode>
                <c:ptCount val="4"/>
                <c:pt idx="0">
                  <c:v>0.251</c:v>
                </c:pt>
                <c:pt idx="1">
                  <c:v>0.27</c:v>
                </c:pt>
                <c:pt idx="2">
                  <c:v>0.3790000000000005</c:v>
                </c:pt>
                <c:pt idx="3">
                  <c:v>0.41300000000000031</c:v>
                </c:pt>
              </c:numCache>
            </c:numRef>
          </c:val>
        </c:ser>
        <c:ser>
          <c:idx val="3"/>
          <c:order val="3"/>
          <c:tx>
            <c:strRef>
              <c:f>'aspects missing'!$F$1</c:f>
              <c:strCache>
                <c:ptCount val="1"/>
                <c:pt idx="0">
                  <c:v>2002</c:v>
                </c:pt>
              </c:strCache>
            </c:strRef>
          </c:tx>
          <c:spPr>
            <a:solidFill>
              <a:srgbClr val="99CC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'aspects missing'!$B$2:$B$5</c:f>
              <c:strCache>
                <c:ptCount val="4"/>
                <c:pt idx="0">
                  <c:v>Reasonably priced goods</c:v>
                </c:pt>
                <c:pt idx="1">
                  <c:v>Public transportation</c:v>
                </c:pt>
                <c:pt idx="2">
                  <c:v>Access to stores</c:v>
                </c:pt>
                <c:pt idx="3">
                  <c:v>Traffic control</c:v>
                </c:pt>
              </c:strCache>
            </c:strRef>
          </c:cat>
          <c:val>
            <c:numRef>
              <c:f>'aspects missing'!$F$2:$F$5</c:f>
              <c:numCache>
                <c:formatCode>0.0%</c:formatCode>
                <c:ptCount val="4"/>
                <c:pt idx="0">
                  <c:v>0.26</c:v>
                </c:pt>
                <c:pt idx="1">
                  <c:v>0.23700000000000004</c:v>
                </c:pt>
                <c:pt idx="2">
                  <c:v>0.4</c:v>
                </c:pt>
              </c:numCache>
            </c:numRef>
          </c:val>
        </c:ser>
        <c:gapWidth val="80"/>
        <c:axId val="45552384"/>
        <c:axId val="45553920"/>
      </c:barChart>
      <c:catAx>
        <c:axId val="45552384"/>
        <c:scaling>
          <c:orientation val="minMax"/>
        </c:scaling>
        <c:axPos val="l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553920"/>
        <c:crosses val="autoZero"/>
        <c:auto val="1"/>
        <c:lblAlgn val="ctr"/>
        <c:lblOffset val="100"/>
        <c:tickLblSkip val="1"/>
        <c:tickMarkSkip val="1"/>
      </c:catAx>
      <c:valAx>
        <c:axId val="45553920"/>
        <c:scaling>
          <c:orientation val="minMax"/>
        </c:scaling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552384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0867308253135064"/>
          <c:y val="0.56674546829187566"/>
          <c:w val="0.23848266934112924"/>
          <c:h val="0.19203771659690091"/>
        </c:manualLayout>
      </c:layout>
      <c:spPr>
        <a:solidFill>
          <a:srgbClr val="FFFFCC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7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8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4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MEAN RATING OF LEADING COMMUNITY SERVICES</a:t>
            </a:r>
          </a:p>
        </c:rich>
      </c:tx>
      <c:layout>
        <c:manualLayout>
          <c:xMode val="edge"/>
          <c:yMode val="edge"/>
          <c:x val="0.16965517241379313"/>
          <c:y val="1.4866979655712091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21793103448275902"/>
          <c:y val="0.12128350153413942"/>
          <c:w val="0.7075862068965515"/>
          <c:h val="0.69248985037469479"/>
        </c:manualLayout>
      </c:layout>
      <c:barChart>
        <c:barDir val="bar"/>
        <c:grouping val="clustered"/>
        <c:ser>
          <c:idx val="0"/>
          <c:order val="0"/>
          <c:tx>
            <c:strRef>
              <c:f>'rate serv'!$B$1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333399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'rate serv'!$A$2:$A$6</c:f>
              <c:strCache>
                <c:ptCount val="5"/>
                <c:pt idx="0">
                  <c:v>Local library</c:v>
                </c:pt>
                <c:pt idx="1">
                  <c:v>Community/village</c:v>
                </c:pt>
                <c:pt idx="2">
                  <c:v>Park district</c:v>
                </c:pt>
                <c:pt idx="3">
                  <c:v>Health care</c:v>
                </c:pt>
                <c:pt idx="4">
                  <c:v>Quality education</c:v>
                </c:pt>
              </c:strCache>
            </c:strRef>
          </c:cat>
          <c:val>
            <c:numRef>
              <c:f>'rate serv'!$B$2:$B$6</c:f>
              <c:numCache>
                <c:formatCode>0.00</c:formatCode>
                <c:ptCount val="5"/>
                <c:pt idx="0">
                  <c:v>3.4499999999999997</c:v>
                </c:pt>
                <c:pt idx="1">
                  <c:v>2.8899999999999997</c:v>
                </c:pt>
                <c:pt idx="2">
                  <c:v>3.19</c:v>
                </c:pt>
                <c:pt idx="3">
                  <c:v>2.9499999999999997</c:v>
                </c:pt>
                <c:pt idx="4">
                  <c:v>3.3099999999999987</c:v>
                </c:pt>
              </c:numCache>
            </c:numRef>
          </c:val>
        </c:ser>
        <c:ser>
          <c:idx val="1"/>
          <c:order val="1"/>
          <c:tx>
            <c:strRef>
              <c:f>'rate serv'!$C$1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FF66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'rate serv'!$A$2:$A$6</c:f>
              <c:strCache>
                <c:ptCount val="5"/>
                <c:pt idx="0">
                  <c:v>Local library</c:v>
                </c:pt>
                <c:pt idx="1">
                  <c:v>Community/village</c:v>
                </c:pt>
                <c:pt idx="2">
                  <c:v>Park district</c:v>
                </c:pt>
                <c:pt idx="3">
                  <c:v>Health care</c:v>
                </c:pt>
                <c:pt idx="4">
                  <c:v>Quality education</c:v>
                </c:pt>
              </c:strCache>
            </c:strRef>
          </c:cat>
          <c:val>
            <c:numRef>
              <c:f>'rate serv'!$C$2:$C$6</c:f>
              <c:numCache>
                <c:formatCode>0.00</c:formatCode>
                <c:ptCount val="5"/>
                <c:pt idx="1">
                  <c:v>2.73</c:v>
                </c:pt>
                <c:pt idx="2">
                  <c:v>2.8099999999999987</c:v>
                </c:pt>
                <c:pt idx="3">
                  <c:v>3.06</c:v>
                </c:pt>
                <c:pt idx="4">
                  <c:v>3.3299999999999987</c:v>
                </c:pt>
              </c:numCache>
            </c:numRef>
          </c:val>
        </c:ser>
        <c:ser>
          <c:idx val="2"/>
          <c:order val="2"/>
          <c:tx>
            <c:strRef>
              <c:f>'rate serv'!$D$1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rgbClr val="FFCC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'rate serv'!$A$2:$A$6</c:f>
              <c:strCache>
                <c:ptCount val="5"/>
                <c:pt idx="0">
                  <c:v>Local library</c:v>
                </c:pt>
                <c:pt idx="1">
                  <c:v>Community/village</c:v>
                </c:pt>
                <c:pt idx="2">
                  <c:v>Park district</c:v>
                </c:pt>
                <c:pt idx="3">
                  <c:v>Health care</c:v>
                </c:pt>
                <c:pt idx="4">
                  <c:v>Quality education</c:v>
                </c:pt>
              </c:strCache>
            </c:strRef>
          </c:cat>
          <c:val>
            <c:numRef>
              <c:f>'rate serv'!$D$2:$D$6</c:f>
              <c:numCache>
                <c:formatCode>0.00</c:formatCode>
                <c:ptCount val="5"/>
                <c:pt idx="1">
                  <c:v>2.58</c:v>
                </c:pt>
                <c:pt idx="2">
                  <c:v>2.8</c:v>
                </c:pt>
                <c:pt idx="3">
                  <c:v>2.9299999999999997</c:v>
                </c:pt>
                <c:pt idx="4">
                  <c:v>3.29</c:v>
                </c:pt>
              </c:numCache>
            </c:numRef>
          </c:val>
        </c:ser>
        <c:ser>
          <c:idx val="3"/>
          <c:order val="3"/>
          <c:tx>
            <c:strRef>
              <c:f>'rate serv'!$E$1</c:f>
              <c:strCache>
                <c:ptCount val="1"/>
                <c:pt idx="0">
                  <c:v>2002</c:v>
                </c:pt>
              </c:strCache>
            </c:strRef>
          </c:tx>
          <c:spPr>
            <a:solidFill>
              <a:srgbClr val="99CC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'rate serv'!$A$2:$A$6</c:f>
              <c:strCache>
                <c:ptCount val="5"/>
                <c:pt idx="0">
                  <c:v>Local library</c:v>
                </c:pt>
                <c:pt idx="1">
                  <c:v>Community/village</c:v>
                </c:pt>
                <c:pt idx="2">
                  <c:v>Park district</c:v>
                </c:pt>
                <c:pt idx="3">
                  <c:v>Health care</c:v>
                </c:pt>
                <c:pt idx="4">
                  <c:v>Quality education</c:v>
                </c:pt>
              </c:strCache>
            </c:strRef>
          </c:cat>
          <c:val>
            <c:numRef>
              <c:f>'rate serv'!$E$2:$E$6</c:f>
              <c:numCache>
                <c:formatCode>0.00</c:formatCode>
                <c:ptCount val="5"/>
                <c:pt idx="1">
                  <c:v>2.67</c:v>
                </c:pt>
                <c:pt idx="2">
                  <c:v>2.9499999999999997</c:v>
                </c:pt>
                <c:pt idx="3">
                  <c:v>3.01</c:v>
                </c:pt>
                <c:pt idx="4">
                  <c:v>3.03</c:v>
                </c:pt>
              </c:numCache>
            </c:numRef>
          </c:val>
        </c:ser>
        <c:dLbls>
          <c:showVal val="1"/>
        </c:dLbls>
        <c:gapWidth val="80"/>
        <c:axId val="45649920"/>
        <c:axId val="45651456"/>
      </c:barChart>
      <c:catAx>
        <c:axId val="45649920"/>
        <c:scaling>
          <c:orientation val="minMax"/>
        </c:scaling>
        <c:axPos val="l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651456"/>
        <c:crosses val="autoZero"/>
        <c:auto val="1"/>
        <c:lblAlgn val="ctr"/>
        <c:lblOffset val="100"/>
        <c:tickLblSkip val="1"/>
        <c:tickMarkSkip val="1"/>
      </c:catAx>
      <c:valAx>
        <c:axId val="45651456"/>
        <c:scaling>
          <c:orientation val="minMax"/>
          <c:min val="1"/>
        </c:scaling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dirty="0"/>
                  <a:t>Rating (poor = 1 to excellent = 4)</a:t>
                </a:r>
              </a:p>
            </c:rich>
          </c:tx>
          <c:layout>
            <c:manualLayout>
              <c:xMode val="edge"/>
              <c:yMode val="edge"/>
              <c:x val="0.40827586206896582"/>
              <c:y val="0.90610525796951524"/>
            </c:manualLayout>
          </c:layout>
          <c:spPr>
            <a:noFill/>
            <a:ln w="25400">
              <a:noFill/>
            </a:ln>
          </c:spPr>
        </c:title>
        <c:numFmt formatCode="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649920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3586206896551729"/>
          <c:y val="0.45305262898475762"/>
          <c:w val="0.11586206896551723"/>
          <c:h val="0.2558690374970734"/>
        </c:manualLayout>
      </c:layout>
      <c:spPr>
        <a:solidFill>
          <a:srgbClr val="FFFFCC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28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8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4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LEADING ISSUES NEEDING </a:t>
            </a:r>
          </a:p>
          <a:p>
            <a:pPr>
              <a:defRPr sz="16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4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GREATER COMMUNITY ATTENTION:  2011</a:t>
            </a:r>
          </a:p>
        </c:rich>
      </c:tx>
      <c:layout>
        <c:manualLayout>
          <c:xMode val="edge"/>
          <c:yMode val="edge"/>
          <c:x val="0.21075596655069304"/>
          <c:y val="2.8061224489795956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26744205027171303"/>
          <c:y val="0.21938775510204106"/>
          <c:w val="0.67587257269753742"/>
          <c:h val="0.65306122448979753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9933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inEnd"/>
            <c:showVal val="1"/>
          </c:dLbls>
          <c:cat>
            <c:strRef>
              <c:f>issues!$A$1:$A$5</c:f>
              <c:strCache>
                <c:ptCount val="5"/>
                <c:pt idx="0">
                  <c:v>Help finding job</c:v>
                </c:pt>
                <c:pt idx="1">
                  <c:v>Youth substance abuse</c:v>
                </c:pt>
                <c:pt idx="2">
                  <c:v>High health care costs</c:v>
                </c:pt>
                <c:pt idx="3">
                  <c:v>Teen activities</c:v>
                </c:pt>
                <c:pt idx="4">
                  <c:v>Property tax equity</c:v>
                </c:pt>
              </c:strCache>
            </c:strRef>
          </c:cat>
          <c:val>
            <c:numRef>
              <c:f>issues!$B$1:$B$5</c:f>
              <c:numCache>
                <c:formatCode>0.0%</c:formatCode>
                <c:ptCount val="5"/>
                <c:pt idx="0">
                  <c:v>0.19500000000000001</c:v>
                </c:pt>
                <c:pt idx="1">
                  <c:v>0.20200000000000001</c:v>
                </c:pt>
                <c:pt idx="2">
                  <c:v>0.21400000000000016</c:v>
                </c:pt>
                <c:pt idx="3">
                  <c:v>0.30300000000000032</c:v>
                </c:pt>
                <c:pt idx="4">
                  <c:v>0.45600000000000002</c:v>
                </c:pt>
              </c:numCache>
            </c:numRef>
          </c:val>
        </c:ser>
        <c:dLbls>
          <c:showVal val="1"/>
        </c:dLbls>
        <c:gapWidth val="80"/>
        <c:axId val="45736320"/>
        <c:axId val="45737856"/>
      </c:barChart>
      <c:catAx>
        <c:axId val="45736320"/>
        <c:scaling>
          <c:orientation val="minMax"/>
        </c:scaling>
        <c:axPos val="l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737856"/>
        <c:crosses val="autoZero"/>
        <c:auto val="1"/>
        <c:lblAlgn val="ctr"/>
        <c:lblOffset val="100"/>
        <c:tickLblSkip val="1"/>
        <c:tickMarkSkip val="1"/>
      </c:catAx>
      <c:valAx>
        <c:axId val="45737856"/>
        <c:scaling>
          <c:orientation val="minMax"/>
        </c:scaling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736320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6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7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4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FEELING UNPREPARED FOR FUTURE EMERGENCIES</a:t>
            </a:r>
          </a:p>
        </c:rich>
      </c:tx>
      <c:layout>
        <c:manualLayout>
          <c:xMode val="edge"/>
          <c:yMode val="edge"/>
          <c:x val="0.13642960812772159"/>
          <c:y val="3.1862745098039241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1030478955007257"/>
          <c:y val="0.15686312055549356"/>
          <c:w val="0.86066763425254089"/>
          <c:h val="0.71323700127575751"/>
        </c:manualLayout>
      </c:layout>
      <c:barChart>
        <c:barDir val="col"/>
        <c:grouping val="clustered"/>
        <c:ser>
          <c:idx val="0"/>
          <c:order val="0"/>
          <c:tx>
            <c:strRef>
              <c:f>unprepared!$B$2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333399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3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inEnd"/>
            <c:showVal val="1"/>
          </c:dLbls>
          <c:cat>
            <c:strRef>
              <c:f>unprepared!$A$3:$A$7</c:f>
              <c:strCache>
                <c:ptCount val="5"/>
                <c:pt idx="0">
                  <c:v>At school</c:v>
                </c:pt>
                <c:pt idx="1">
                  <c:v>At work</c:v>
                </c:pt>
                <c:pt idx="2">
                  <c:v>Commuting</c:v>
                </c:pt>
                <c:pt idx="3">
                  <c:v>In community</c:v>
                </c:pt>
                <c:pt idx="4">
                  <c:v>At home</c:v>
                </c:pt>
              </c:strCache>
            </c:strRef>
          </c:cat>
          <c:val>
            <c:numRef>
              <c:f>unprepared!$B$3:$B$7</c:f>
              <c:numCache>
                <c:formatCode>0.0%</c:formatCode>
                <c:ptCount val="5"/>
                <c:pt idx="0">
                  <c:v>0.18100000000000016</c:v>
                </c:pt>
                <c:pt idx="1">
                  <c:v>0.28800000000000031</c:v>
                </c:pt>
                <c:pt idx="2">
                  <c:v>0.36600000000000038</c:v>
                </c:pt>
                <c:pt idx="3">
                  <c:v>0.40100000000000002</c:v>
                </c:pt>
                <c:pt idx="4">
                  <c:v>0.46</c:v>
                </c:pt>
              </c:numCache>
            </c:numRef>
          </c:val>
        </c:ser>
        <c:ser>
          <c:idx val="1"/>
          <c:order val="1"/>
          <c:tx>
            <c:strRef>
              <c:f>unprepared!$C$2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FF66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inEnd"/>
            <c:showVal val="1"/>
          </c:dLbls>
          <c:cat>
            <c:strRef>
              <c:f>unprepared!$A$3:$A$7</c:f>
              <c:strCache>
                <c:ptCount val="5"/>
                <c:pt idx="0">
                  <c:v>At school</c:v>
                </c:pt>
                <c:pt idx="1">
                  <c:v>At work</c:v>
                </c:pt>
                <c:pt idx="2">
                  <c:v>Commuting</c:v>
                </c:pt>
                <c:pt idx="3">
                  <c:v>In community</c:v>
                </c:pt>
                <c:pt idx="4">
                  <c:v>At home</c:v>
                </c:pt>
              </c:strCache>
            </c:strRef>
          </c:cat>
          <c:val>
            <c:numRef>
              <c:f>unprepared!$C$3:$C$7</c:f>
              <c:numCache>
                <c:formatCode>0.0%</c:formatCode>
                <c:ptCount val="5"/>
                <c:pt idx="1">
                  <c:v>0.31500000000000034</c:v>
                </c:pt>
                <c:pt idx="2">
                  <c:v>0.42900000000000038</c:v>
                </c:pt>
                <c:pt idx="3">
                  <c:v>0.39100000000000046</c:v>
                </c:pt>
                <c:pt idx="4">
                  <c:v>0.44500000000000001</c:v>
                </c:pt>
              </c:numCache>
            </c:numRef>
          </c:val>
        </c:ser>
        <c:ser>
          <c:idx val="2"/>
          <c:order val="2"/>
          <c:tx>
            <c:strRef>
              <c:f>unprepared!$D$2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rgbClr val="FFCC00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1"/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300" b="1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</c:dLbl>
            <c:dLbl>
              <c:idx val="2"/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300" b="1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</c:dLbl>
            <c:dLbl>
              <c:idx val="3"/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300" b="1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</c:dLbl>
            <c:dLbl>
              <c:idx val="4"/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300" b="1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</c:dLbl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inEnd"/>
            <c:showVal val="1"/>
          </c:dLbls>
          <c:cat>
            <c:strRef>
              <c:f>unprepared!$A$3:$A$7</c:f>
              <c:strCache>
                <c:ptCount val="5"/>
                <c:pt idx="0">
                  <c:v>At school</c:v>
                </c:pt>
                <c:pt idx="1">
                  <c:v>At work</c:v>
                </c:pt>
                <c:pt idx="2">
                  <c:v>Commuting</c:v>
                </c:pt>
                <c:pt idx="3">
                  <c:v>In community</c:v>
                </c:pt>
                <c:pt idx="4">
                  <c:v>At home</c:v>
                </c:pt>
              </c:strCache>
            </c:strRef>
          </c:cat>
          <c:val>
            <c:numRef>
              <c:f>unprepared!$D$3:$D$7</c:f>
              <c:numCache>
                <c:formatCode>0.0%</c:formatCode>
                <c:ptCount val="5"/>
                <c:pt idx="1">
                  <c:v>0.28900000000000031</c:v>
                </c:pt>
                <c:pt idx="2">
                  <c:v>0.37700000000000033</c:v>
                </c:pt>
                <c:pt idx="3">
                  <c:v>0.36000000000000032</c:v>
                </c:pt>
                <c:pt idx="4">
                  <c:v>0.37000000000000033</c:v>
                </c:pt>
              </c:numCache>
            </c:numRef>
          </c:val>
        </c:ser>
        <c:gapWidth val="80"/>
        <c:axId val="84965632"/>
        <c:axId val="85078016"/>
      </c:barChart>
      <c:catAx>
        <c:axId val="84965632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078016"/>
        <c:crosses val="autoZero"/>
        <c:auto val="1"/>
        <c:lblAlgn val="ctr"/>
        <c:lblOffset val="100"/>
        <c:tickLblSkip val="1"/>
        <c:tickMarkSkip val="1"/>
      </c:catAx>
      <c:valAx>
        <c:axId val="8507801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965632"/>
        <c:crosses val="autoZero"/>
        <c:crossBetween val="between"/>
        <c:majorUnit val="0.1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2772133526850507"/>
          <c:y val="0.20343188719057201"/>
          <c:w val="0.33671988388969643"/>
          <c:h val="0.10784339457567804"/>
        </c:manualLayout>
      </c:layout>
      <c:spPr>
        <a:solidFill>
          <a:srgbClr val="FFFFCC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7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7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2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SHOPPING DESTINATIONS</a:t>
            </a:r>
          </a:p>
          <a:p>
            <a:pPr>
              <a:defRPr sz="17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2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 MEAN PERCENT:  2011</a:t>
            </a:r>
          </a:p>
        </c:rich>
      </c:tx>
      <c:layout>
        <c:manualLayout>
          <c:xMode val="edge"/>
          <c:yMode val="edge"/>
          <c:x val="0.30873503424684534"/>
          <c:y val="3.1784963049831541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33885567086878177"/>
          <c:y val="0.28606391119717445"/>
          <c:w val="0.31024119199541766"/>
          <c:h val="0.5036680829625455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spPr>
              <a:solidFill>
                <a:srgbClr val="CC99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333399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FF99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99CC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4.1070739651519472E-2"/>
                  <c:y val="6.30973695525224E-3"/>
                </c:manualLayout>
              </c:layout>
              <c:dLblPos val="bestFit"/>
              <c:showVal val="1"/>
              <c:showCatName val="1"/>
            </c:dLbl>
            <c:dLbl>
              <c:idx val="1"/>
              <c:layout>
                <c:manualLayout>
                  <c:x val="2.6975619011479057E-2"/>
                  <c:y val="-2.2950285248573805E-2"/>
                </c:manualLayout>
              </c:layout>
              <c:dLblPos val="bestFit"/>
              <c:showVal val="1"/>
              <c:showCatName val="1"/>
            </c:dLbl>
            <c:dLbl>
              <c:idx val="2"/>
              <c:layout>
                <c:manualLayout>
                  <c:x val="6.1671014767732346E-2"/>
                  <c:y val="-7.3486193198955274E-2"/>
                </c:manualLayout>
              </c:layout>
              <c:dLblPos val="bestFit"/>
              <c:showVal val="1"/>
              <c:showCatName val="1"/>
            </c:dLbl>
            <c:dLbl>
              <c:idx val="4"/>
              <c:layout>
                <c:manualLayout>
                  <c:x val="-1.7430060316715342E-2"/>
                  <c:y val="-6.1377588779549337E-3"/>
                </c:manualLayout>
              </c:layout>
              <c:dLblPos val="bestFit"/>
              <c:showVal val="1"/>
              <c:showCatName val="1"/>
            </c:dLbl>
            <c:dLbl>
              <c:idx val="5"/>
              <c:layout>
                <c:manualLayout>
                  <c:x val="-1.9733738102014363E-2"/>
                  <c:y val="8.5593823999384148E-3"/>
                </c:manualLayout>
              </c:layout>
              <c:dLblPos val="bestFit"/>
              <c:showVal val="1"/>
              <c:showCatName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  <c:showCatName val="1"/>
            <c:showLeaderLines val="1"/>
          </c:dLbls>
          <c:cat>
            <c:strRef>
              <c:f>shopping!$A$1:$A$6</c:f>
              <c:strCache>
                <c:ptCount val="6"/>
                <c:pt idx="0">
                  <c:v>Barrington</c:v>
                </c:pt>
                <c:pt idx="1">
                  <c:v>Deer Park</c:v>
                </c:pt>
                <c:pt idx="2">
                  <c:v>Lake Zurich</c:v>
                </c:pt>
                <c:pt idx="3">
                  <c:v>Woodfield/ Schaumburg</c:v>
                </c:pt>
                <c:pt idx="4">
                  <c:v>Online</c:v>
                </c:pt>
                <c:pt idx="5">
                  <c:v>Other</c:v>
                </c:pt>
              </c:strCache>
            </c:strRef>
          </c:cat>
          <c:val>
            <c:numRef>
              <c:f>shopping!$B$1:$B$6</c:f>
              <c:numCache>
                <c:formatCode>0.0%</c:formatCode>
                <c:ptCount val="6"/>
                <c:pt idx="0">
                  <c:v>0.13400000000000001</c:v>
                </c:pt>
                <c:pt idx="1">
                  <c:v>0.14100000000000001</c:v>
                </c:pt>
                <c:pt idx="2">
                  <c:v>0.252</c:v>
                </c:pt>
                <c:pt idx="3">
                  <c:v>0.10500000000000002</c:v>
                </c:pt>
                <c:pt idx="4">
                  <c:v>8.2000000000000003E-2</c:v>
                </c:pt>
                <c:pt idx="5">
                  <c:v>0.28600000000000031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  <c:spPr>
        <a:noFill/>
        <a:ln w="25400">
          <a:noFill/>
        </a:ln>
      </c:spPr>
    </c:plotArea>
    <c:plotVisOnly val="1"/>
    <c:dispBlanksAs val="zero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200" dirty="0"/>
              <a:t>BARRIERS TO SHOPPING IN 
VILLAGE OF BARRINGTON</a:t>
            </a:r>
          </a:p>
        </c:rich>
      </c:tx>
      <c:layout>
        <c:manualLayout>
          <c:xMode val="edge"/>
          <c:yMode val="edge"/>
          <c:x val="0.29321036259356481"/>
          <c:y val="3.1531531531531536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1728412736926026"/>
          <c:y val="0.16441477603897461"/>
          <c:w val="0.85185313562936382"/>
          <c:h val="0.66441587577393868"/>
        </c:manualLayout>
      </c:layout>
      <c:barChart>
        <c:barDir val="col"/>
        <c:grouping val="clustered"/>
        <c:ser>
          <c:idx val="0"/>
          <c:order val="0"/>
          <c:tx>
            <c:strRef>
              <c:f>'barriers shop'!$B$1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333399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4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inEnd"/>
            <c:showVal val="1"/>
          </c:dLbls>
          <c:cat>
            <c:strRef>
              <c:f>'barriers shop'!$A$2:$A$6</c:f>
              <c:strCache>
                <c:ptCount val="5"/>
                <c:pt idx="0">
                  <c:v>Parking</c:v>
                </c:pt>
                <c:pt idx="1">
                  <c:v>Traffic</c:v>
                </c:pt>
                <c:pt idx="2">
                  <c:v>Prices</c:v>
                </c:pt>
                <c:pt idx="3">
                  <c:v>Lack of one place</c:v>
                </c:pt>
                <c:pt idx="4">
                  <c:v>Lack of selection</c:v>
                </c:pt>
              </c:strCache>
            </c:strRef>
          </c:cat>
          <c:val>
            <c:numRef>
              <c:f>'barriers shop'!$B$2:$B$6</c:f>
              <c:numCache>
                <c:formatCode>0.0%</c:formatCode>
                <c:ptCount val="5"/>
                <c:pt idx="0">
                  <c:v>0.34900000000000031</c:v>
                </c:pt>
                <c:pt idx="1">
                  <c:v>0.36300000000000032</c:v>
                </c:pt>
                <c:pt idx="2">
                  <c:v>0.39300000000000046</c:v>
                </c:pt>
                <c:pt idx="3">
                  <c:v>0.49600000000000033</c:v>
                </c:pt>
                <c:pt idx="4">
                  <c:v>0.54</c:v>
                </c:pt>
              </c:numCache>
            </c:numRef>
          </c:val>
        </c:ser>
        <c:ser>
          <c:idx val="1"/>
          <c:order val="1"/>
          <c:tx>
            <c:strRef>
              <c:f>'barriers shop'!$C$1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FF99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inEnd"/>
            <c:showVal val="1"/>
          </c:dLbls>
          <c:cat>
            <c:strRef>
              <c:f>'barriers shop'!$A$2:$A$6</c:f>
              <c:strCache>
                <c:ptCount val="5"/>
                <c:pt idx="0">
                  <c:v>Parking</c:v>
                </c:pt>
                <c:pt idx="1">
                  <c:v>Traffic</c:v>
                </c:pt>
                <c:pt idx="2">
                  <c:v>Prices</c:v>
                </c:pt>
                <c:pt idx="3">
                  <c:v>Lack of one place</c:v>
                </c:pt>
                <c:pt idx="4">
                  <c:v>Lack of selection</c:v>
                </c:pt>
              </c:strCache>
            </c:strRef>
          </c:cat>
          <c:val>
            <c:numRef>
              <c:f>'barriers shop'!$C$2:$C$6</c:f>
              <c:numCache>
                <c:formatCode>0.0%</c:formatCode>
                <c:ptCount val="5"/>
                <c:pt idx="0">
                  <c:v>0.40100000000000002</c:v>
                </c:pt>
                <c:pt idx="1">
                  <c:v>0.38200000000000039</c:v>
                </c:pt>
                <c:pt idx="2">
                  <c:v>0.40800000000000008</c:v>
                </c:pt>
                <c:pt idx="3">
                  <c:v>0.40100000000000002</c:v>
                </c:pt>
                <c:pt idx="4">
                  <c:v>0.56299999999999994</c:v>
                </c:pt>
              </c:numCache>
            </c:numRef>
          </c:val>
        </c:ser>
        <c:axId val="85267968"/>
        <c:axId val="85269504"/>
      </c:barChart>
      <c:catAx>
        <c:axId val="85267968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269504"/>
        <c:crosses val="autoZero"/>
        <c:auto val="1"/>
        <c:lblAlgn val="ctr"/>
        <c:lblOffset val="100"/>
        <c:tickLblSkip val="1"/>
        <c:tickMarkSkip val="1"/>
      </c:catAx>
      <c:valAx>
        <c:axId val="8526950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267968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4969152004147629"/>
          <c:y val="0.21846894138232786"/>
          <c:w val="0.27932147370467686"/>
          <c:h val="8.1081317538010456E-2"/>
        </c:manualLayout>
      </c:layout>
      <c:spPr>
        <a:solidFill>
          <a:srgbClr val="FFFFCC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7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8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325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LEADING SITUATIONS EXPERIENCED</a:t>
            </a:r>
          </a:p>
        </c:rich>
      </c:tx>
      <c:layout>
        <c:manualLayout>
          <c:xMode val="edge"/>
          <c:yMode val="edge"/>
          <c:x val="0.26277387589325113"/>
          <c:y val="3.2178217821782235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0218985386480231"/>
          <c:y val="0.1336633663366337"/>
          <c:w val="0.86715390279560822"/>
          <c:h val="0.60148514851485169"/>
        </c:manualLayout>
      </c:layout>
      <c:barChart>
        <c:barDir val="col"/>
        <c:grouping val="clustered"/>
        <c:ser>
          <c:idx val="0"/>
          <c:order val="0"/>
          <c:tx>
            <c:strRef>
              <c:f>'leading situations'!$B$1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333399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4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inEnd"/>
            <c:showVal val="1"/>
          </c:dLbls>
          <c:cat>
            <c:strRef>
              <c:f>'leading situations'!$A$2:$A$6</c:f>
              <c:strCache>
                <c:ptCount val="5"/>
                <c:pt idx="0">
                  <c:v>Put off health care</c:v>
                </c:pt>
                <c:pt idx="1">
                  <c:v>Difficulty paying bills</c:v>
                </c:pt>
                <c:pt idx="2">
                  <c:v>Involuntary job loss</c:v>
                </c:pt>
                <c:pt idx="3">
                  <c:v>No affordable dental care</c:v>
                </c:pt>
                <c:pt idx="4">
                  <c:v>No affordable health care</c:v>
                </c:pt>
              </c:strCache>
            </c:strRef>
          </c:cat>
          <c:val>
            <c:numRef>
              <c:f>'leading situations'!$B$2:$B$6</c:f>
              <c:numCache>
                <c:formatCode>0.0%</c:formatCode>
                <c:ptCount val="5"/>
                <c:pt idx="0">
                  <c:v>0.20800000000000016</c:v>
                </c:pt>
                <c:pt idx="1">
                  <c:v>0.19500000000000001</c:v>
                </c:pt>
                <c:pt idx="2">
                  <c:v>0.13900000000000001</c:v>
                </c:pt>
                <c:pt idx="3">
                  <c:v>0.13</c:v>
                </c:pt>
                <c:pt idx="4">
                  <c:v>0.115</c:v>
                </c:pt>
              </c:numCache>
            </c:numRef>
          </c:val>
        </c:ser>
        <c:ser>
          <c:idx val="1"/>
          <c:order val="1"/>
          <c:tx>
            <c:strRef>
              <c:f>'leading situations'!$C$1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FF99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inEnd"/>
            <c:showVal val="1"/>
          </c:dLbls>
          <c:cat>
            <c:strRef>
              <c:f>'leading situations'!$A$2:$A$6</c:f>
              <c:strCache>
                <c:ptCount val="5"/>
                <c:pt idx="0">
                  <c:v>Put off health care</c:v>
                </c:pt>
                <c:pt idx="1">
                  <c:v>Difficulty paying bills</c:v>
                </c:pt>
                <c:pt idx="2">
                  <c:v>Involuntary job loss</c:v>
                </c:pt>
                <c:pt idx="3">
                  <c:v>No affordable dental care</c:v>
                </c:pt>
                <c:pt idx="4">
                  <c:v>No affordable health care</c:v>
                </c:pt>
              </c:strCache>
            </c:strRef>
          </c:cat>
          <c:val>
            <c:numRef>
              <c:f>'leading situations'!$C$2:$C$6</c:f>
              <c:numCache>
                <c:formatCode>0.0%</c:formatCode>
                <c:ptCount val="5"/>
                <c:pt idx="0">
                  <c:v>0.13200000000000001</c:v>
                </c:pt>
                <c:pt idx="1">
                  <c:v>0.18100000000000016</c:v>
                </c:pt>
                <c:pt idx="2">
                  <c:v>0.10500000000000002</c:v>
                </c:pt>
                <c:pt idx="3">
                  <c:v>0.14700000000000016</c:v>
                </c:pt>
                <c:pt idx="4">
                  <c:v>0.11799999999999998</c:v>
                </c:pt>
              </c:numCache>
            </c:numRef>
          </c:val>
        </c:ser>
        <c:gapWidth val="100"/>
        <c:axId val="85731584"/>
        <c:axId val="85741568"/>
      </c:barChart>
      <c:catAx>
        <c:axId val="85731584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741568"/>
        <c:crosses val="autoZero"/>
        <c:auto val="1"/>
        <c:lblAlgn val="ctr"/>
        <c:lblOffset val="100"/>
        <c:tickLblSkip val="1"/>
        <c:tickMarkSkip val="1"/>
      </c:catAx>
      <c:valAx>
        <c:axId val="8574156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731584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0000045979654004"/>
          <c:y val="0.1732673267326735"/>
          <c:w val="0.28029212406843279"/>
          <c:h val="0.13861386138613871"/>
        </c:manualLayout>
      </c:layout>
      <c:spPr>
        <a:solidFill>
          <a:srgbClr val="FFFFCC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7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58875" y="692150"/>
            <a:ext cx="4616450" cy="3462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386263"/>
            <a:ext cx="5086350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0938"/>
            <a:ext cx="3005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70938"/>
            <a:ext cx="3005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9333171F-1645-478E-A5BA-174EC6C250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FontTx/>
                <a:buNone/>
                <a:defRPr/>
              </a:pPr>
              <a:endParaRPr lang="en-US" sz="2400" dirty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sz="2400" dirty="0"/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  <a:defRPr/>
                </a:pPr>
                <a:endParaRPr lang="en-US" sz="2400" dirty="0"/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  <a:defRPr/>
                </a:pPr>
                <a:endParaRPr lang="en-US" sz="2400" dirty="0"/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  <a:defRPr/>
                </a:pPr>
                <a:endParaRPr lang="en-US" sz="2400" dirty="0"/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  <a:defRPr/>
                </a:pPr>
                <a:endParaRPr lang="en-US" sz="2400" dirty="0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  <a:defRPr/>
                </a:pPr>
                <a:endParaRPr lang="en-US" sz="2400" dirty="0"/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  <a:defRPr/>
                </a:pPr>
                <a:endParaRPr lang="en-US" sz="2400" dirty="0"/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  <a:defRPr/>
                </a:pPr>
                <a:endParaRPr lang="en-US" sz="2400" dirty="0"/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  <a:defRPr/>
                </a:pPr>
                <a:endParaRPr lang="en-US" sz="2400" dirty="0"/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  <a:defRPr/>
                </a:pPr>
                <a:endParaRPr lang="en-US" sz="2400" dirty="0"/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  <a:defRPr/>
                </a:pPr>
                <a:endParaRPr lang="en-US" sz="2400" dirty="0"/>
              </a:p>
            </p:txBody>
          </p:sp>
        </p:grpSp>
      </p:grpSp>
      <p:sp>
        <p:nvSpPr>
          <p:cNvPr id="4814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14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Tx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C88C5-0ED5-402D-81F4-4C72D55674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E1F54-AD32-47F1-9813-62ED1C6971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783CD-28F7-42DF-8CCD-DB5F722E01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6EDD1-0DC9-4264-ABF0-06438098F9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FCFC1-8659-4553-8085-3CCEBC6AB5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C561A-5A45-43A3-8CB7-D8457040FD9C}" type="datetime1">
              <a:rPr lang="en-US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6ADB2-BFAA-4F4D-841A-6C25E641F8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5404E-3CD2-44EA-BECD-6E5530E62296}" type="datetime1">
              <a:rPr lang="en-US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1653F-EB76-4E5C-ACF7-9BFE05D342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87577-CCF9-4FFE-AD39-3548514E0434}" type="datetime1">
              <a:rPr lang="en-US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C611E-8BA1-4BB2-80F6-FEAB6956CF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800A1-D842-4E00-884A-0AFEC23DD09B}" type="datetime1">
              <a:rPr lang="en-US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DEEEA-D33E-4785-AD5F-1F5D1D2DB1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3C386-D546-4E23-A32B-DF7033B32438}" type="datetime1">
              <a:rPr lang="en-US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8BEDF-CEAD-4C27-83D7-8E560DFA3F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4BE22-1868-4BF8-83A5-54D99CA1E8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A4DAD-5D16-4E6D-B2C0-A86024787105}" type="datetime1">
              <a:rPr lang="en-US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F07EFF-6B87-412A-A42C-2095BDD9B4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FAC7E-8B34-442F-BE79-B5B0F8CD9F50}" type="datetime1">
              <a:rPr lang="en-US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C3A64-5CAA-45D4-B0AA-D641F2974B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26BBB-5082-4786-B88B-75A29D72E3D7}" type="datetime1">
              <a:rPr lang="en-US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0ADC7-0E8A-4BCA-AC9B-98AD75564A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0327E-A440-4433-9557-1254224CB4AB}" type="datetime1">
              <a:rPr lang="en-US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D6DC0-2B15-40C5-A998-CB41B684EE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093F1-48B6-4FC8-AB1D-5E93CA4CA527}" type="datetime1">
              <a:rPr lang="en-US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FAFE3-EFC0-41EA-8240-CD3FE058A4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A5CAC-1A51-42B7-BDE9-1F83B2E5AE1A}" type="datetime1">
              <a:rPr lang="en-US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63BAA-14D6-4FDD-854D-CC4B8E8D8A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8E2EC-6839-4E2A-B1B4-94DFF52855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E2968-081A-429B-BCAC-571EB8AB36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A8746-28CF-40D4-83D2-472BCC9366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4DF43-DE06-4B13-AE39-6B92370C81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537E3-EB87-4EE6-BB36-D86CC0B851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B182B-F78E-4091-9787-468CF86EB1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57E58-C5EF-480F-997C-EC5CBA33A2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710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FontTx/>
                <a:buNone/>
                <a:defRPr/>
              </a:pPr>
              <a:endParaRPr lang="en-US" sz="2400" dirty="0"/>
            </a:p>
          </p:txBody>
        </p:sp>
        <p:sp>
          <p:nvSpPr>
            <p:cNvPr id="47110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sz="2400" dirty="0"/>
            </a:p>
          </p:txBody>
        </p:sp>
        <p:sp>
          <p:nvSpPr>
            <p:cNvPr id="47111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sz="1800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47112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sz="1800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47113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sz="1800" dirty="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47114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sz="1800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47115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sz="2400" dirty="0"/>
            </a:p>
          </p:txBody>
        </p:sp>
        <p:sp>
          <p:nvSpPr>
            <p:cNvPr id="47116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sz="1800" dirty="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47117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sz="1800" dirty="0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2051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7121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400"/>
            </a:lvl1pPr>
          </a:lstStyle>
          <a:p>
            <a:pPr>
              <a:defRPr/>
            </a:pPr>
            <a:fld id="{67F36C2C-A5E7-482F-A642-A2BE41ECC1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892" r:id="rId2"/>
    <p:sldLayoutId id="2147483891" r:id="rId3"/>
    <p:sldLayoutId id="2147483890" r:id="rId4"/>
    <p:sldLayoutId id="2147483889" r:id="rId5"/>
    <p:sldLayoutId id="2147483888" r:id="rId6"/>
    <p:sldLayoutId id="2147483887" r:id="rId7"/>
    <p:sldLayoutId id="2147483886" r:id="rId8"/>
    <p:sldLayoutId id="2147483885" r:id="rId9"/>
    <p:sldLayoutId id="2147483884" r:id="rId10"/>
    <p:sldLayoutId id="2147483883" r:id="rId11"/>
    <p:sldLayoutId id="2147483882" r:id="rId12"/>
    <p:sldLayoutId id="2147483881" r:id="rId13"/>
    <p:sldLayoutId id="2147483880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8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fld id="{1E8F7D42-7863-464C-825C-21827ABCA930}" type="datetime1">
              <a:rPr lang="en-US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2058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8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fld id="{A9A47DCF-E546-45EF-B222-16D9856D2A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2" r:id="rId2"/>
    <p:sldLayoutId id="2147483901" r:id="rId3"/>
    <p:sldLayoutId id="2147483900" r:id="rId4"/>
    <p:sldLayoutId id="2147483899" r:id="rId5"/>
    <p:sldLayoutId id="2147483898" r:id="rId6"/>
    <p:sldLayoutId id="2147483897" r:id="rId7"/>
    <p:sldLayoutId id="2147483896" r:id="rId8"/>
    <p:sldLayoutId id="2147483895" r:id="rId9"/>
    <p:sldLayoutId id="2147483894" r:id="rId10"/>
    <p:sldLayoutId id="2147483893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7757245-5288-40E5-8467-EA23CBEC584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43000"/>
            <a:ext cx="8458200" cy="2971800"/>
          </a:xfrm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> </a:t>
            </a:r>
            <a:r>
              <a:rPr lang="en-US" sz="3000" smtClean="0"/>
              <a:t>HEALTHIER BARRINGTON NEEDS SURVEY</a:t>
            </a:r>
            <a:br>
              <a:rPr lang="en-US" sz="3000" smtClean="0"/>
            </a:br>
            <a:r>
              <a:rPr lang="en-US" sz="1200" smtClean="0"/>
              <a:t/>
            </a:r>
            <a:br>
              <a:rPr lang="en-US" sz="1200" smtClean="0"/>
            </a:br>
            <a:r>
              <a:rPr lang="en-US" sz="2400" smtClean="0"/>
              <a:t>SEPTEMBER 2011 </a:t>
            </a:r>
            <a:br>
              <a:rPr lang="en-US" sz="240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endParaRPr lang="en-US" sz="2800" smtClean="0">
              <a:solidFill>
                <a:schemeClr val="bg1"/>
              </a:solidFill>
            </a:endParaRP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295400" y="4495800"/>
            <a:ext cx="6400800" cy="1905000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US" sz="2400" b="1" smtClean="0"/>
              <a:t>Prepared by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US" sz="3000" b="1" smtClean="0"/>
              <a:t>Health Systems Research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US" sz="3000" b="1" smtClean="0"/>
              <a:t>University of Illinois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US" sz="3000" b="1" smtClean="0"/>
              <a:t>College of Medicine at Rockford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3048000" y="2590800"/>
          <a:ext cx="3276600" cy="1174750"/>
        </p:xfrm>
        <a:graphic>
          <a:graphicData uri="http://schemas.openxmlformats.org/presentationml/2006/ole">
            <p:oleObj spid="_x0000_s1026" name="Photo Editor Photo" r:id="rId3" imgW="5687219" imgH="2038095" progId="MSPhotoEd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26017E6-E553-4B50-9BBC-EAA41A847704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pPr eaLnBrk="1" hangingPunct="1"/>
            <a:r>
              <a:rPr lang="en-US" smtClean="0"/>
              <a:t>Survey Topics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534400" cy="5715000"/>
          </a:xfrm>
        </p:spPr>
        <p:txBody>
          <a:bodyPr/>
          <a:lstStyle/>
          <a:p>
            <a:pPr marL="457200" eaLnBrk="1" hangingPunct="1">
              <a:lnSpc>
                <a:spcPct val="95000"/>
              </a:lnSpc>
              <a:spcBef>
                <a:spcPct val="10000"/>
              </a:spcBef>
              <a:buFontTx/>
              <a:buNone/>
            </a:pPr>
            <a:r>
              <a:rPr lang="en-US" sz="2600" smtClean="0"/>
              <a:t>	</a:t>
            </a:r>
            <a:r>
              <a:rPr lang="en-US" smtClean="0"/>
              <a:t>Household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/>
              <a:t>Situations faced by household members and services needed to assist them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/>
              <a:t>Unemployment, assistance needed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/>
              <a:t>Impact of the recession on the family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/>
              <a:t>Mental health, suicide, abuse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/>
              <a:t>Children’s issues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/>
              <a:t>Retirement plans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EEDF4D6-EA5A-4A62-9B17-B52B958FBCF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pPr eaLnBrk="1" hangingPunct="1"/>
            <a:r>
              <a:rPr lang="en-US" smtClean="0"/>
              <a:t>Survey Background</a:t>
            </a:r>
          </a:p>
        </p:txBody>
      </p:sp>
      <p:sp>
        <p:nvSpPr>
          <p:cNvPr id="14340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8229600" cy="5257800"/>
          </a:xfrm>
        </p:spPr>
        <p:txBody>
          <a:bodyPr/>
          <a:lstStyle/>
          <a:p>
            <a:pPr eaLnBrk="1" hangingPunct="1"/>
            <a:r>
              <a:rPr lang="en-US" smtClean="0"/>
              <a:t>The survey mailing included:</a:t>
            </a:r>
          </a:p>
          <a:p>
            <a:pPr marL="914400" lvl="1" indent="-457200" eaLnBrk="1" hangingPunct="1">
              <a:buFont typeface="Wingdings" pitchFamily="2" charset="2"/>
              <a:buChar char="ü"/>
            </a:pPr>
            <a:r>
              <a:rPr lang="en-US" smtClean="0"/>
              <a:t>A cover letter describing reasons for the survey and urging participation.</a:t>
            </a:r>
          </a:p>
          <a:p>
            <a:pPr marL="914400" lvl="1" indent="-457200" eaLnBrk="1" hangingPunct="1">
              <a:buFont typeface="Wingdings" pitchFamily="2" charset="2"/>
              <a:buChar char="ü"/>
            </a:pPr>
            <a:r>
              <a:rPr lang="en-US" smtClean="0"/>
              <a:t>An eight-page booklet of structured questions, plus one major open-ended question allowing comments and suggestions from respondents.</a:t>
            </a:r>
          </a:p>
          <a:p>
            <a:pPr marL="914400" lvl="1" indent="-457200" eaLnBrk="1" hangingPunct="1">
              <a:buFont typeface="Wingdings" pitchFamily="2" charset="2"/>
              <a:buChar char="ü"/>
            </a:pPr>
            <a:r>
              <a:rPr lang="en-US" smtClean="0"/>
              <a:t>A business reply envelope addressed to Health Systems Research.</a:t>
            </a:r>
          </a:p>
        </p:txBody>
      </p:sp>
      <p:pic>
        <p:nvPicPr>
          <p:cNvPr id="14341" name="Picture 8" descr="MCj04242340000[1]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324600" y="4876800"/>
            <a:ext cx="1635125" cy="15779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747444A-C0B3-4561-8399-6481EB152F57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914400"/>
          </a:xfrm>
        </p:spPr>
        <p:txBody>
          <a:bodyPr/>
          <a:lstStyle/>
          <a:p>
            <a:pPr eaLnBrk="1" hangingPunct="1"/>
            <a:r>
              <a:rPr lang="en-US" smtClean="0"/>
              <a:t>Survey Methodology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458200" cy="4953000"/>
          </a:xfrm>
        </p:spPr>
        <p:txBody>
          <a:bodyPr/>
          <a:lstStyle/>
          <a:p>
            <a:pPr eaLnBrk="1" hangingPunct="1">
              <a:buClr>
                <a:schemeClr val="tx2"/>
              </a:buClr>
            </a:pPr>
            <a:r>
              <a:rPr lang="en-US" smtClean="0"/>
              <a:t>Households were chosen randomly for the sample.</a:t>
            </a:r>
          </a:p>
          <a:p>
            <a:pPr eaLnBrk="1" hangingPunct="1">
              <a:buClr>
                <a:schemeClr val="tx2"/>
              </a:buClr>
            </a:pPr>
            <a:r>
              <a:rPr lang="en-US" smtClean="0"/>
              <a:t>4,000 questionnaires were mailed to homes in zip code 60010,  plus remaining portions of District 220.</a:t>
            </a:r>
          </a:p>
          <a:p>
            <a:pPr eaLnBrk="1" hangingPunct="1">
              <a:buClr>
                <a:schemeClr val="tx2"/>
              </a:buClr>
            </a:pPr>
            <a:r>
              <a:rPr lang="en-US" smtClean="0"/>
              <a:t>Responses were anonymous when returned in the business reply envelope.</a:t>
            </a:r>
          </a:p>
          <a:p>
            <a:pPr eaLnBrk="1" hangingPunct="1">
              <a:buClr>
                <a:schemeClr val="tx2"/>
              </a:buClr>
            </a:pPr>
            <a:r>
              <a:rPr lang="en-US" smtClean="0"/>
              <a:t>A reminder postcard was sent after two weeks.</a:t>
            </a:r>
          </a:p>
          <a:p>
            <a:pPr eaLnBrk="1" hangingPunct="1">
              <a:buClr>
                <a:schemeClr val="tx2"/>
              </a:buClr>
            </a:pPr>
            <a:r>
              <a:rPr lang="en-US" smtClean="0"/>
              <a:t>Questions could be addressed through an “800”number at Health Systems Research.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B81E136-D8E5-4092-9828-D217B3AA413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153400" cy="1371600"/>
          </a:xfrm>
        </p:spPr>
        <p:txBody>
          <a:bodyPr/>
          <a:lstStyle/>
          <a:p>
            <a:pPr eaLnBrk="1" hangingPunct="1"/>
            <a:r>
              <a:rPr lang="en-US" smtClean="0"/>
              <a:t>Survey Methodology</a:t>
            </a:r>
          </a:p>
        </p:txBody>
      </p:sp>
      <p:sp>
        <p:nvSpPr>
          <p:cNvPr id="1638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391400" cy="3886200"/>
          </a:xfrm>
        </p:spPr>
        <p:txBody>
          <a:bodyPr/>
          <a:lstStyle/>
          <a:p>
            <a:pPr eaLnBrk="1" hangingPunct="1"/>
            <a:r>
              <a:rPr lang="en-US" smtClean="0"/>
              <a:t>524 surveys were returned for a response rate of 13.1% . (2008 - 476 returned, 13.2%)</a:t>
            </a:r>
          </a:p>
          <a:p>
            <a:pPr eaLnBrk="1" hangingPunct="1"/>
            <a:r>
              <a:rPr lang="en-US" smtClean="0"/>
              <a:t>For the entire sample, the “margin of error” was plus or minus 4.2%.</a:t>
            </a:r>
          </a:p>
          <a:p>
            <a:pPr eaLnBrk="1" hangingPunct="1"/>
            <a:r>
              <a:rPr lang="en-US" smtClean="0"/>
              <a:t>Response was best (21.7%) in the Village of Barrington.  (2008 - 20.6%)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897D228-5C12-4D38-A29D-8B047B2814F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7411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153400" cy="1066800"/>
          </a:xfrm>
        </p:spPr>
        <p:txBody>
          <a:bodyPr/>
          <a:lstStyle/>
          <a:p>
            <a:pPr eaLnBrk="1" hangingPunct="1"/>
            <a:r>
              <a:rPr lang="en-US" smtClean="0"/>
              <a:t>Survey Sample Characteristics</a:t>
            </a:r>
          </a:p>
        </p:txBody>
      </p:sp>
      <p:sp>
        <p:nvSpPr>
          <p:cNvPr id="1741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229600" cy="4495800"/>
          </a:xfrm>
        </p:spPr>
        <p:txBody>
          <a:bodyPr/>
          <a:lstStyle/>
          <a:p>
            <a:pPr marL="457200" indent="-457200" eaLnBrk="1" hangingPunct="1"/>
            <a:r>
              <a:rPr lang="en-US" smtClean="0"/>
              <a:t>The sample was generally representative of the Barrington area population with few exceptions:</a:t>
            </a:r>
          </a:p>
          <a:p>
            <a:pPr marL="914400" lvl="1" indent="-457200" eaLnBrk="1" hangingPunct="1">
              <a:buFont typeface="Wingdings" pitchFamily="2" charset="2"/>
              <a:buChar char="ü"/>
            </a:pPr>
            <a:r>
              <a:rPr lang="en-US" smtClean="0"/>
              <a:t>Average household size for the sample (2.58) was a bit lower than Census data indicates (2.84).</a:t>
            </a:r>
          </a:p>
          <a:p>
            <a:pPr marL="914400" lvl="1" indent="-457200" eaLnBrk="1" hangingPunct="1">
              <a:buFont typeface="Wingdings" pitchFamily="2" charset="2"/>
              <a:buChar char="ü"/>
            </a:pPr>
            <a:r>
              <a:rPr lang="en-US" smtClean="0"/>
              <a:t>Female respondents comprised 61.3% of the sample (49.8% of Census population is female). </a:t>
            </a:r>
          </a:p>
          <a:p>
            <a:pPr marL="914400" lvl="1" indent="-457200" eaLnBrk="1" hangingPunct="1">
              <a:buFont typeface="Wingdings" pitchFamily="2" charset="2"/>
              <a:buChar char="ü"/>
            </a:pPr>
            <a:r>
              <a:rPr lang="en-US" smtClean="0"/>
              <a:t>The age distribution of respondents was a bit older (median 56.1) than for Census householders, though household members were generally representative.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7F2FAED-1D7E-46BC-86A3-DE33490CCD04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843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pPr eaLnBrk="1" hangingPunct="1"/>
            <a:r>
              <a:rPr lang="en-US" smtClean="0"/>
              <a:t>Residence</a:t>
            </a:r>
          </a:p>
        </p:txBody>
      </p:sp>
      <p:sp>
        <p:nvSpPr>
          <p:cNvPr id="1843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229600" cy="5410200"/>
          </a:xfrm>
        </p:spPr>
        <p:txBody>
          <a:bodyPr/>
          <a:lstStyle/>
          <a:p>
            <a:pPr marL="346075" indent="-346075" eaLnBrk="1" hangingPunct="1"/>
            <a:r>
              <a:rPr lang="en-US" smtClean="0"/>
              <a:t>31.3% of respondents live in the Village of Barrington, 13.7% in Lake Barrington.</a:t>
            </a:r>
          </a:p>
          <a:p>
            <a:pPr marL="346075" indent="-346075" eaLnBrk="1" hangingPunct="1"/>
            <a:r>
              <a:rPr lang="en-US" smtClean="0"/>
              <a:t>Median length of residence in the area is 17.5 years, a little longer than earlier surveys.  However, 15.6% of respondents have lived in the area five years or less.</a:t>
            </a:r>
          </a:p>
          <a:p>
            <a:pPr marL="346075" indent="-346075" eaLnBrk="1" hangingPunct="1"/>
            <a:r>
              <a:rPr lang="en-US" smtClean="0"/>
              <a:t>Three quarters of respondents under 45 have lived in the area less than ten years, while three quarters of those 65+ have been in the area more than ten years.</a:t>
            </a:r>
          </a:p>
          <a:p>
            <a:pPr marL="346075" indent="-346075" eaLnBrk="1" hangingPunct="1"/>
            <a:r>
              <a:rPr lang="en-US" smtClean="0"/>
              <a:t>For analysis, responses were grouped into:</a:t>
            </a:r>
          </a:p>
          <a:p>
            <a:pPr marL="914400" lvl="1" indent="-517525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en-US" smtClean="0"/>
              <a:t>Village of Barrington</a:t>
            </a:r>
          </a:p>
          <a:p>
            <a:pPr marL="914400" lvl="1" indent="-517525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en-US" smtClean="0"/>
              <a:t>Barrington Area North</a:t>
            </a:r>
          </a:p>
          <a:p>
            <a:pPr marL="914400" lvl="1" indent="-517525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en-US" smtClean="0"/>
              <a:t>Barrington Area South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F4C14F4-935E-484A-8658-8B82A13F0656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1447800"/>
          </a:xfrm>
        </p:spPr>
        <p:txBody>
          <a:bodyPr/>
          <a:lstStyle/>
          <a:p>
            <a:pPr algn="ctr" eaLnBrk="1" hangingPunct="1">
              <a:lnSpc>
                <a:spcPct val="130000"/>
              </a:lnSpc>
              <a:buFontTx/>
              <a:buNone/>
            </a:pPr>
            <a:r>
              <a:rPr lang="en-US" sz="3200" b="1" smtClean="0"/>
              <a:t>Some Characteristics of </a:t>
            </a:r>
          </a:p>
          <a:p>
            <a:pPr algn="ctr" eaLnBrk="1" hangingPunct="1">
              <a:lnSpc>
                <a:spcPct val="130000"/>
              </a:lnSpc>
              <a:buFontTx/>
              <a:buNone/>
            </a:pPr>
            <a:r>
              <a:rPr lang="en-US" sz="3200" b="1" smtClean="0"/>
              <a:t>Responding Homes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FA51676-6081-43C5-A20E-94FA6E59640F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5334000" y="4572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Tx/>
              <a:buFontTx/>
              <a:buNone/>
            </a:pPr>
            <a:endParaRPr lang="en-US" sz="2400"/>
          </a:p>
        </p:txBody>
      </p:sp>
      <p:sp>
        <p:nvSpPr>
          <p:cNvPr id="20484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pPr eaLnBrk="1" hangingPunct="1"/>
            <a:r>
              <a:rPr lang="en-US" smtClean="0"/>
              <a:t>Where Workers Work</a:t>
            </a:r>
          </a:p>
        </p:txBody>
      </p:sp>
      <p:sp>
        <p:nvSpPr>
          <p:cNvPr id="2662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572000"/>
          </a:xfrm>
        </p:spPr>
        <p:txBody>
          <a:bodyPr/>
          <a:lstStyle/>
          <a:p>
            <a:pPr marL="457200" indent="-457200" eaLnBrk="1" hangingPunct="1">
              <a:defRPr/>
            </a:pPr>
            <a:r>
              <a:rPr lang="en-US" dirty="0" smtClean="0"/>
              <a:t>Of those employed:</a:t>
            </a:r>
          </a:p>
          <a:p>
            <a:pPr marL="914400" lvl="1" indent="-457200" eaLnBrk="1" hangingPunct="1">
              <a:buFont typeface="Wingdings" pitchFamily="2" charset="2"/>
              <a:buChar char="ü"/>
              <a:defRPr/>
            </a:pPr>
            <a:r>
              <a:rPr lang="en-US" dirty="0" smtClean="0"/>
              <a:t>35.3% work in the Barrington area.</a:t>
            </a:r>
          </a:p>
          <a:p>
            <a:pPr marL="914400" lvl="1" indent="-457200" eaLnBrk="1" hangingPunct="1">
              <a:buFont typeface="Wingdings" pitchFamily="2" charset="2"/>
              <a:buChar char="ü"/>
              <a:defRPr/>
            </a:pPr>
            <a:r>
              <a:rPr lang="en-US" dirty="0" smtClean="0"/>
              <a:t>22.9% work in Cook County outside Chicago.</a:t>
            </a:r>
          </a:p>
          <a:p>
            <a:pPr marL="914400" lvl="1" indent="-457200" eaLnBrk="1" hangingPunct="1">
              <a:buFont typeface="Wingdings" pitchFamily="2" charset="2"/>
              <a:buChar char="ü"/>
              <a:defRPr/>
            </a:pPr>
            <a:r>
              <a:rPr lang="en-US" dirty="0" smtClean="0"/>
              <a:t>6.9% work in the City of Chicago.</a:t>
            </a:r>
          </a:p>
          <a:p>
            <a:pPr marL="914400" lvl="1" indent="-457200" eaLnBrk="1" hangingPunct="1">
              <a:buFont typeface="Wingdings" pitchFamily="2" charset="2"/>
              <a:buChar char="ü"/>
              <a:defRPr/>
            </a:pPr>
            <a:r>
              <a:rPr lang="en-US" dirty="0" smtClean="0"/>
              <a:t>11.2% work elsewhere in Lake County.</a:t>
            </a:r>
          </a:p>
          <a:p>
            <a:pPr marL="457200" indent="-457200" eaLnBrk="1" hangingPunct="1">
              <a:defRPr/>
            </a:pPr>
            <a:r>
              <a:rPr lang="en-US" dirty="0" smtClean="0"/>
              <a:t>One of four (27.9%) households has at least one person working from home, more than half who also travel.  The proportions have been rising and are well above national levels.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236791-3B40-4212-9DC7-E9898C609D87}" type="datetime1">
              <a:rPr lang="en-US" smtClean="0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4FA925-CDFC-4653-92DB-410ACF359FE2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314450" y="1447800"/>
          <a:ext cx="65151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B2F5980-6435-4387-A276-A6593EC50570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253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Elderly/Disabled Care</a:t>
            </a:r>
          </a:p>
        </p:txBody>
      </p:sp>
      <p:sp>
        <p:nvSpPr>
          <p:cNvPr id="2765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29600" cy="5029200"/>
          </a:xfrm>
        </p:spPr>
        <p:txBody>
          <a:bodyPr/>
          <a:lstStyle/>
          <a:p>
            <a:pPr marL="457200" indent="-457200" eaLnBrk="1" hangingPunct="1">
              <a:defRPr/>
            </a:pPr>
            <a:r>
              <a:rPr lang="en-US" dirty="0" smtClean="0"/>
              <a:t>More than one of five (21.4%) respondents are responsible for care of an older adult, same as 2008, after rising from 1996-2008.</a:t>
            </a:r>
          </a:p>
          <a:p>
            <a:pPr marL="914400" lvl="1" indent="-457200" eaLnBrk="1" hangingPunct="1">
              <a:buFont typeface="Wingdings" pitchFamily="2" charset="2"/>
              <a:buChar char="ü"/>
              <a:defRPr/>
            </a:pPr>
            <a:r>
              <a:rPr lang="en-US" dirty="0" smtClean="0"/>
              <a:t>8.4% care for older adults living on their own</a:t>
            </a:r>
          </a:p>
          <a:p>
            <a:pPr marL="914400" lvl="1" indent="-457200" eaLnBrk="1" hangingPunct="1">
              <a:buFont typeface="Wingdings" pitchFamily="2" charset="2"/>
              <a:buChar char="ü"/>
              <a:defRPr/>
            </a:pPr>
            <a:r>
              <a:rPr lang="en-US" dirty="0" smtClean="0"/>
              <a:t>7.4% care for an older adult in a retirement community or a nursing home.</a:t>
            </a:r>
          </a:p>
          <a:p>
            <a:pPr marL="914400" lvl="1" indent="-457200" eaLnBrk="1" hangingPunct="1">
              <a:buFont typeface="Wingdings" pitchFamily="2" charset="2"/>
              <a:buChar char="ü"/>
              <a:defRPr/>
            </a:pPr>
            <a:r>
              <a:rPr lang="en-US" dirty="0" smtClean="0"/>
              <a:t>3.2% have an older adult living in their home.</a:t>
            </a:r>
          </a:p>
          <a:p>
            <a:pPr marL="457200" eaLnBrk="1" hangingPunct="1">
              <a:defRPr/>
            </a:pPr>
            <a:r>
              <a:rPr lang="en-US" dirty="0" smtClean="0"/>
              <a:t>5.7% care for a disabled or special needs individual.</a:t>
            </a:r>
          </a:p>
          <a:p>
            <a:pPr marL="914400" lvl="1" indent="-457200" eaLnBrk="1" hangingPunct="1">
              <a:buFont typeface="Wingdings" pitchFamily="2" charset="2"/>
              <a:buChar char="ü"/>
              <a:defRPr/>
            </a:pPr>
            <a:r>
              <a:rPr lang="en-US" dirty="0" smtClean="0"/>
              <a:t>3.6% have a disabled individual living in their home.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427ACD4-64C0-4091-9D2E-00B51CA217C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905000"/>
            <a:ext cx="7772400" cy="27432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smtClean="0"/>
              <a:t>Survey Methodology and</a:t>
            </a:r>
            <a:br>
              <a:rPr lang="en-US" smtClean="0"/>
            </a:br>
            <a:r>
              <a:rPr lang="en-US" smtClean="0"/>
              <a:t> Respondent Demographics</a:t>
            </a:r>
            <a:br>
              <a:rPr lang="en-US" smtClean="0"/>
            </a:b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371F3F3-A331-4140-B67B-FF92818E62ED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Newspaper Readership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76400"/>
            <a:ext cx="7772400" cy="4876800"/>
          </a:xfrm>
        </p:spPr>
        <p:txBody>
          <a:bodyPr/>
          <a:lstStyle/>
          <a:p>
            <a:pPr marL="282575" indent="-282575" eaLnBrk="1" hangingPunct="1">
              <a:defRPr/>
            </a:pPr>
            <a:r>
              <a:rPr lang="en-US" dirty="0" smtClean="0"/>
              <a:t>Leading newspapers read are:</a:t>
            </a:r>
          </a:p>
          <a:p>
            <a:pPr marL="461963" lvl="1" indent="163513" eaLnBrk="1" hangingPunct="1">
              <a:spcBef>
                <a:spcPct val="10000"/>
              </a:spcBef>
              <a:buFontTx/>
              <a:buNone/>
              <a:tabLst>
                <a:tab pos="5029200" algn="l"/>
              </a:tabLst>
              <a:defRPr/>
            </a:pPr>
            <a:r>
              <a:rPr lang="en-US" i="1" dirty="0" smtClean="0"/>
              <a:t>Chicago Tribune</a:t>
            </a:r>
            <a:r>
              <a:rPr lang="en-US" dirty="0" smtClean="0"/>
              <a:t>	51.5%</a:t>
            </a:r>
          </a:p>
          <a:p>
            <a:pPr marL="461963" lvl="1" indent="164592" eaLnBrk="1" hangingPunct="1">
              <a:spcBef>
                <a:spcPct val="10000"/>
              </a:spcBef>
              <a:buFontTx/>
              <a:buNone/>
              <a:tabLst>
                <a:tab pos="5029200" algn="l"/>
              </a:tabLst>
              <a:defRPr/>
            </a:pPr>
            <a:r>
              <a:rPr lang="en-US" i="1" dirty="0" smtClean="0"/>
              <a:t>Quintessential Barrington</a:t>
            </a:r>
            <a:r>
              <a:rPr lang="en-US" dirty="0" smtClean="0"/>
              <a:t>	40.5%	</a:t>
            </a:r>
          </a:p>
          <a:p>
            <a:pPr marL="461963" lvl="1" indent="164592" eaLnBrk="1" hangingPunct="1">
              <a:spcBef>
                <a:spcPct val="10000"/>
              </a:spcBef>
              <a:buFontTx/>
              <a:buNone/>
              <a:tabLst>
                <a:tab pos="5029200" algn="l"/>
              </a:tabLst>
              <a:defRPr/>
            </a:pPr>
            <a:r>
              <a:rPr lang="en-US" i="1" dirty="0" smtClean="0"/>
              <a:t>Barrington Courier-Review	</a:t>
            </a:r>
            <a:r>
              <a:rPr lang="en-US" dirty="0" smtClean="0"/>
              <a:t>38.5%</a:t>
            </a:r>
            <a:r>
              <a:rPr lang="en-US" sz="2400" baseline="30000" dirty="0" smtClean="0"/>
              <a:t>1</a:t>
            </a:r>
            <a:endParaRPr lang="en-US" sz="2400" dirty="0" smtClean="0"/>
          </a:p>
          <a:p>
            <a:pPr marL="461963" lvl="1" indent="164592" eaLnBrk="1" hangingPunct="1">
              <a:spcBef>
                <a:spcPct val="10000"/>
              </a:spcBef>
              <a:buFontTx/>
              <a:buNone/>
              <a:tabLst>
                <a:tab pos="5029200" algn="l"/>
              </a:tabLst>
              <a:defRPr/>
            </a:pPr>
            <a:r>
              <a:rPr lang="en-US" i="1" dirty="0" smtClean="0"/>
              <a:t>Daily Herald</a:t>
            </a:r>
            <a:r>
              <a:rPr lang="en-US" dirty="0" smtClean="0"/>
              <a:t>	32.8%</a:t>
            </a:r>
          </a:p>
          <a:p>
            <a:pPr marL="282575" indent="-282575" eaLnBrk="1" hangingPunct="1">
              <a:spcBef>
                <a:spcPct val="10000"/>
              </a:spcBef>
              <a:defRPr/>
            </a:pPr>
            <a:r>
              <a:rPr lang="en-US" dirty="0" smtClean="0"/>
              <a:t>About one in five (22.5%) rely on an online news source – Yahoo (4.6%), </a:t>
            </a:r>
            <a:r>
              <a:rPr lang="en-US" i="1" dirty="0" smtClean="0"/>
              <a:t>The Wall Street Journal </a:t>
            </a:r>
            <a:r>
              <a:rPr lang="en-US" dirty="0" smtClean="0"/>
              <a:t>(4.6%), </a:t>
            </a:r>
            <a:r>
              <a:rPr lang="en-US" i="1" dirty="0" smtClean="0"/>
              <a:t>The New York Times </a:t>
            </a:r>
            <a:r>
              <a:rPr lang="en-US" dirty="0" smtClean="0"/>
              <a:t>(3.6%).</a:t>
            </a:r>
          </a:p>
          <a:p>
            <a:pPr marL="282575" indent="-282575" eaLnBrk="1" hangingPunct="1">
              <a:spcBef>
                <a:spcPct val="10000"/>
              </a:spcBef>
              <a:buFontTx/>
              <a:buNone/>
              <a:defRPr/>
            </a:pPr>
            <a:r>
              <a:rPr lang="en-US" dirty="0" smtClean="0"/>
              <a:t>_____________</a:t>
            </a:r>
          </a:p>
          <a:p>
            <a:pPr marL="282575" indent="-282575" eaLnBrk="1" hangingPunct="1">
              <a:spcBef>
                <a:spcPct val="10000"/>
              </a:spcBef>
              <a:buFontTx/>
              <a:buNone/>
              <a:defRPr/>
            </a:pPr>
            <a:r>
              <a:rPr lang="en-US" sz="2400" baseline="30000" dirty="0" smtClean="0"/>
              <a:t>1</a:t>
            </a:r>
            <a:r>
              <a:rPr lang="en-US" sz="2400" dirty="0" smtClean="0"/>
              <a:t>Down from 65.7% in 2002</a:t>
            </a:r>
            <a:endParaRPr lang="en-US" sz="2400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Advance Directives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/>
          <a:lstStyle/>
          <a:p>
            <a:pPr eaLnBrk="1" hangingPunct="1"/>
            <a:r>
              <a:rPr lang="en-US" smtClean="0"/>
              <a:t>For the first time, the survey asked if respondents have a document stating their wishes for health care decisions if incapacitated.</a:t>
            </a:r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Higher levels for 65+ (79.4%), male respondents (58.0%), Barrington Area north (58.0%).</a:t>
            </a:r>
          </a:p>
          <a:p>
            <a:pPr lvl="2" eaLnBrk="1" hangingPunct="1">
              <a:buFontTx/>
              <a:buNone/>
            </a:pPr>
            <a:endParaRPr lang="en-US" smtClean="0"/>
          </a:p>
          <a:p>
            <a:pPr lvl="2" eaLnBrk="1" hangingPunct="1">
              <a:buFontTx/>
              <a:buNone/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29ABED6-A175-4DAB-92C4-C740E086CC40}" type="slidenum">
              <a:rPr lang="en-US" smtClean="0"/>
              <a:pPr/>
              <a:t>21</a:t>
            </a:fld>
            <a:endParaRPr lang="en-US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743200" y="3276600"/>
          <a:ext cx="342900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/>
                <a:gridCol w="1714500"/>
              </a:tblGrid>
              <a:tr h="396240">
                <a:tc>
                  <a:txBody>
                    <a:bodyPr/>
                    <a:lstStyle/>
                    <a:p>
                      <a:r>
                        <a:rPr lang="en-US" sz="2800" b="0" u="sng" baseline="0" dirty="0" smtClean="0">
                          <a:solidFill>
                            <a:schemeClr val="tx1"/>
                          </a:solidFill>
                        </a:rPr>
                        <a:t>Response</a:t>
                      </a:r>
                      <a:endParaRPr lang="en-US" sz="2800" b="0" u="sng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u="sng" baseline="0" dirty="0" smtClean="0">
                          <a:solidFill>
                            <a:schemeClr val="tx1"/>
                          </a:solidFill>
                        </a:rPr>
                        <a:t>Percent</a:t>
                      </a:r>
                      <a:endParaRPr lang="en-US" sz="2800" b="0" u="sng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54.0%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39.5%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Not sure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3.8%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No answer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2.7%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24EB2DA-F92A-4457-8481-016A625E627F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219200"/>
            <a:ext cx="7772400" cy="3276600"/>
          </a:xfrm>
        </p:spPr>
        <p:txBody>
          <a:bodyPr/>
          <a:lstStyle/>
          <a:p>
            <a:pPr eaLnBrk="1" hangingPunct="1"/>
            <a:r>
              <a:rPr lang="en-US" smtClean="0"/>
              <a:t>Quality of Life</a:t>
            </a:r>
            <a:br>
              <a:rPr lang="en-US" smtClean="0"/>
            </a:br>
            <a:r>
              <a:rPr lang="en-US" smtClean="0"/>
              <a:t>Community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18BCC0A-0D21-4E2C-933F-B25E3ED97E7F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Aspects of “Quality Living” Missing in Barrington Area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3670300"/>
          </a:xfrm>
        </p:spPr>
        <p:txBody>
          <a:bodyPr/>
          <a:lstStyle/>
          <a:p>
            <a:pPr eaLnBrk="1" hangingPunct="1"/>
            <a:r>
              <a:rPr lang="en-US" smtClean="0"/>
              <a:t>A list of nine community aspects possibly missing from the area was provided plus the opportunity to write in others.</a:t>
            </a:r>
          </a:p>
          <a:p>
            <a:pPr eaLnBrk="1" hangingPunct="1"/>
            <a:r>
              <a:rPr lang="en-US" smtClean="0"/>
              <a:t>Respondents were asked to mark up to three factors they believe are missing which could help achieve an improved quality of life in the Barrington Area.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Aspects of “Quality Living” Missing in Barrington Area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4054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   Characteristic Missing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Percent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Access to sufficient stores, services or restaurants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54.6%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Reasonably priced goods, services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34.7%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Traffic control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26.1%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Public transportation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24.2%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Local employment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14.7%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Recreation opportunities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13.0%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767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5515CA8-1987-470E-9E38-BB637DCE81CE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236791-3B40-4212-9DC7-E9898C609D87}" type="datetime1">
              <a:rPr lang="en-US" smtClean="0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D8C53D-9A0F-4CC6-8241-0BFA442DD82A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057275" y="1395412"/>
          <a:ext cx="7029450" cy="406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883D8F0-8AFF-4F4F-A99C-CA0245F7A09E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609600"/>
          </a:xfrm>
        </p:spPr>
        <p:txBody>
          <a:bodyPr/>
          <a:lstStyle/>
          <a:p>
            <a:pPr eaLnBrk="1" hangingPunct="1"/>
            <a:r>
              <a:rPr lang="en-US" smtClean="0"/>
              <a:t>Ratings of Community Services</a:t>
            </a:r>
            <a:endParaRPr lang="en-US" sz="1800" smtClean="0"/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257800"/>
          </a:xfrm>
        </p:spPr>
        <p:txBody>
          <a:bodyPr/>
          <a:lstStyle/>
          <a:p>
            <a:pPr marL="457200" indent="-336550" defTabSz="571500" eaLnBrk="1" hangingPunct="1">
              <a:buClr>
                <a:schemeClr val="tx2"/>
              </a:buClr>
              <a:tabLst>
                <a:tab pos="965200" algn="l"/>
                <a:tab pos="1422400" algn="l"/>
              </a:tabLst>
              <a:defRPr/>
            </a:pPr>
            <a:r>
              <a:rPr lang="en-US" dirty="0" smtClean="0"/>
              <a:t>Survey participants were asked to rate 11 community services as excellent (4), good (3), fair (2) or poor (1).</a:t>
            </a:r>
          </a:p>
          <a:p>
            <a:pPr marL="457200" indent="-338328" defTabSz="571500" eaLnBrk="1" hangingPunct="1">
              <a:buClr>
                <a:schemeClr val="tx2"/>
              </a:buClr>
              <a:tabLst>
                <a:tab pos="965200" algn="l"/>
                <a:tab pos="1422400" algn="l"/>
              </a:tabLst>
              <a:defRPr/>
            </a:pPr>
            <a:r>
              <a:rPr lang="en-US" dirty="0" smtClean="0"/>
              <a:t>These are the highest rated services:</a:t>
            </a:r>
          </a:p>
          <a:p>
            <a:pPr marL="457200" indent="-220663" defTabSz="571500" eaLnBrk="1" hangingPunct="1">
              <a:lnSpc>
                <a:spcPct val="90000"/>
              </a:lnSpc>
              <a:buClr>
                <a:schemeClr val="tx2"/>
              </a:buClr>
              <a:buFontTx/>
              <a:buNone/>
              <a:tabLst>
                <a:tab pos="965200" algn="l"/>
                <a:tab pos="1422400" algn="l"/>
              </a:tabLst>
              <a:defRPr/>
            </a:pPr>
            <a:r>
              <a:rPr lang="en-US" dirty="0" smtClean="0"/>
              <a:t>		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819400"/>
          <a:ext cx="8077200" cy="3535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1600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   Community Service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Good or</a:t>
                      </a:r>
                    </a:p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Excellent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Mean</a:t>
                      </a:r>
                    </a:p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Rating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Local library services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85.1%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3.45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Quality of local education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80.3%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3.31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Local Park District services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74.2%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3.19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Health care services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64.1%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2.95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Local community/village services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62.2%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2.89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236791-3B40-4212-9DC7-E9898C609D87}" type="datetime1">
              <a:rPr lang="en-US" smtClean="0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FB0CFD-D3DF-44CB-8413-818B52503237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119187" y="1400175"/>
          <a:ext cx="6905625" cy="405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AB1B5A6-363C-45EA-8C3E-2638E04CFAAB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3174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Ratings of Community Services</a:t>
            </a:r>
          </a:p>
        </p:txBody>
      </p:sp>
      <p:sp>
        <p:nvSpPr>
          <p:cNvPr id="3482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382000" cy="4724400"/>
          </a:xfrm>
        </p:spPr>
        <p:txBody>
          <a:bodyPr/>
          <a:lstStyle/>
          <a:p>
            <a:pPr marL="517525" indent="-349250" eaLnBrk="1" hangingPunct="1">
              <a:defRPr/>
            </a:pPr>
            <a:r>
              <a:rPr lang="en-US" dirty="0" smtClean="0"/>
              <a:t>Much lower were the following: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2378075"/>
          <a:ext cx="7924800" cy="4054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/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  Community Service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Excellent or Good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Mean</a:t>
                      </a:r>
                    </a:p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Rating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Services for youth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36.3%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2.75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Cultural activities, arts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30.3%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2.41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Services for senior citizens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27.5%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2.42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Social services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19.8%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2.57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Services for the disabled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9.7%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2.42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Elderly/disabled transportation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6.9%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2.39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9B6ADFC-A406-43E5-B841-26C9E2FFE25D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Community Problems Needing Greater Attention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153400" cy="4343400"/>
          </a:xfrm>
        </p:spPr>
        <p:txBody>
          <a:bodyPr/>
          <a:lstStyle/>
          <a:p>
            <a:pPr marL="609600" indent="-609600" eaLnBrk="1" hangingPunct="1"/>
            <a:r>
              <a:rPr lang="en-US" smtClean="0"/>
              <a:t>24 community issues were listed in the survey.</a:t>
            </a:r>
          </a:p>
          <a:p>
            <a:pPr marL="609600" indent="-609600" eaLnBrk="1" hangingPunct="1"/>
            <a:r>
              <a:rPr lang="en-US" smtClean="0"/>
              <a:t>Respondents were asked to mark each issue  that they believe needs greater attention in their community.  The average respondent marked 2.9.</a:t>
            </a:r>
          </a:p>
          <a:p>
            <a:pPr marL="609600" indent="-609600" eaLnBrk="1" hangingPunct="1"/>
            <a:r>
              <a:rPr lang="en-US" smtClean="0"/>
              <a:t>Property tax equity was the leading issue this year for the third time and was the leader for all demographic groups.</a:t>
            </a:r>
          </a:p>
          <a:p>
            <a:pPr marL="609600" indent="-609600"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AB57111-D267-4DBC-AAAF-7F53A7AFC480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685800"/>
          </a:xfrm>
        </p:spPr>
        <p:txBody>
          <a:bodyPr/>
          <a:lstStyle/>
          <a:p>
            <a:pPr eaLnBrk="1" hangingPunct="1"/>
            <a:r>
              <a:rPr lang="en-US" smtClean="0"/>
              <a:t>INTRODUCTION</a:t>
            </a:r>
            <a:endParaRPr lang="en-US" sz="180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7772400" cy="4419600"/>
          </a:xfrm>
        </p:spPr>
        <p:txBody>
          <a:bodyPr/>
          <a:lstStyle/>
          <a:p>
            <a:pPr eaLnBrk="1" hangingPunct="1"/>
            <a:r>
              <a:rPr lang="en-US" smtClean="0"/>
              <a:t>This study was commissioned by the Healthier Barrington Community Project.</a:t>
            </a:r>
          </a:p>
          <a:p>
            <a:pPr eaLnBrk="1" hangingPunct="1"/>
            <a:r>
              <a:rPr lang="en-US" smtClean="0"/>
              <a:t>The household survey is one method used to receive periodic citizen input on the desires and needs of Barrington area residents.</a:t>
            </a:r>
          </a:p>
          <a:p>
            <a:pPr eaLnBrk="1" hangingPunct="1"/>
            <a:r>
              <a:rPr lang="en-US" smtClean="0"/>
              <a:t>Surveys have been conducted every three years since 1996, this being the sixth survey in the series.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F2D52B7-69A8-424B-8C2D-1318583139C5}" type="datetime1">
              <a:rPr lang="en-US" smtClean="0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3D22E0-C168-4546-AAF3-21D3650FA540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295400" y="1562100"/>
          <a:ext cx="65532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B789A6D-2AFF-4794-9598-8BADDF4DA6BF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763000" cy="838200"/>
          </a:xfrm>
        </p:spPr>
        <p:txBody>
          <a:bodyPr/>
          <a:lstStyle/>
          <a:p>
            <a:pPr eaLnBrk="1" hangingPunct="1"/>
            <a:r>
              <a:rPr lang="en-US" smtClean="0"/>
              <a:t>Community Problems Needing Greater Attention</a:t>
            </a:r>
          </a:p>
        </p:txBody>
      </p:sp>
      <p:sp>
        <p:nvSpPr>
          <p:cNvPr id="39940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dirty="0" smtClean="0">
                <a:cs typeface="Times New Roman" pitchFamily="18" charset="0"/>
              </a:rPr>
              <a:t>Of the five new questions, help finding employment (19.5%) received the highest percent marking.</a:t>
            </a:r>
          </a:p>
          <a:p>
            <a:pPr eaLnBrk="1" hangingPunct="1">
              <a:defRPr/>
            </a:pPr>
            <a:r>
              <a:rPr lang="en-US" sz="2600" dirty="0" smtClean="0">
                <a:cs typeface="Times New Roman" pitchFamily="18" charset="0"/>
              </a:rPr>
              <a:t>Changes in support 2008-2011 were:</a:t>
            </a:r>
          </a:p>
          <a:p>
            <a:pPr marL="625475" lvl="1" indent="-228600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n-US" sz="2600" dirty="0" smtClean="0">
                <a:cs typeface="Times New Roman" pitchFamily="18" charset="0"/>
              </a:rPr>
              <a:t>3 problems were up:  (more attention needed)</a:t>
            </a:r>
          </a:p>
          <a:p>
            <a:pPr marL="1035050" lvl="2" indent="-409575" eaLnBrk="1" hangingPunct="1">
              <a:spcBef>
                <a:spcPct val="0"/>
              </a:spcBef>
              <a:buFont typeface="Times New Roman" pitchFamily="18" charset="0"/>
              <a:buChar char="↑"/>
              <a:tabLst>
                <a:tab pos="6858000" algn="l"/>
              </a:tabLst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Counseling - individual, family marital	+3.3%</a:t>
            </a:r>
          </a:p>
          <a:p>
            <a:pPr marL="1033272" lvl="2" indent="-411480" eaLnBrk="1" hangingPunct="1">
              <a:spcBef>
                <a:spcPct val="0"/>
              </a:spcBef>
              <a:buFont typeface="Times New Roman" pitchFamily="18" charset="0"/>
              <a:buChar char="↑"/>
              <a:tabLst>
                <a:tab pos="6858000" algn="l"/>
              </a:tabLst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Property tax equity	+2.7%</a:t>
            </a:r>
          </a:p>
          <a:p>
            <a:pPr marL="1033272" lvl="2" indent="-411480" eaLnBrk="1" hangingPunct="1">
              <a:spcBef>
                <a:spcPct val="0"/>
              </a:spcBef>
              <a:buFont typeface="Times New Roman" pitchFamily="18" charset="0"/>
              <a:buChar char="↑"/>
              <a:tabLst>
                <a:tab pos="6858000" algn="l"/>
              </a:tabLst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Domestic violence	+0.9%</a:t>
            </a:r>
          </a:p>
          <a:p>
            <a:pPr marL="621792" lvl="1" indent="-228600" eaLnBrk="1" hangingPunct="1">
              <a:spcBef>
                <a:spcPts val="1200"/>
              </a:spcBef>
              <a:buFont typeface="Wingdings" pitchFamily="2" charset="2"/>
              <a:buChar char="ü"/>
              <a:defRPr/>
            </a:pPr>
            <a:r>
              <a:rPr lang="en-US" sz="2600" dirty="0" smtClean="0">
                <a:cs typeface="Times New Roman" pitchFamily="18" charset="0"/>
              </a:rPr>
              <a:t>15 problems were lower including:  </a:t>
            </a:r>
          </a:p>
          <a:p>
            <a:pPr marL="1033272" lvl="2" indent="-411480" eaLnBrk="1" hangingPunct="1">
              <a:spcBef>
                <a:spcPct val="0"/>
              </a:spcBef>
              <a:buFont typeface="Times New Roman" pitchFamily="18" charset="0"/>
              <a:buChar char="↓"/>
              <a:tabLst>
                <a:tab pos="6858000" algn="l"/>
              </a:tabLst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Youth substance abuse	-6.9%</a:t>
            </a:r>
          </a:p>
          <a:p>
            <a:pPr marL="1033272" lvl="2" indent="-411480" eaLnBrk="1" hangingPunct="1">
              <a:spcBef>
                <a:spcPct val="0"/>
              </a:spcBef>
              <a:buFont typeface="Times New Roman" pitchFamily="18" charset="0"/>
              <a:buChar char="↓"/>
              <a:tabLst>
                <a:tab pos="6858000" algn="l"/>
              </a:tabLst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Obesity in children	-5.6%</a:t>
            </a:r>
          </a:p>
          <a:p>
            <a:pPr marL="1033272" lvl="2" indent="-411480" eaLnBrk="1" hangingPunct="1">
              <a:spcBef>
                <a:spcPct val="0"/>
              </a:spcBef>
              <a:buFont typeface="Times New Roman" pitchFamily="18" charset="0"/>
              <a:buChar char="↓"/>
              <a:tabLst>
                <a:tab pos="6858000" algn="l"/>
              </a:tabLst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Housing in all price ranges	-5.5%</a:t>
            </a:r>
          </a:p>
          <a:p>
            <a:pPr marL="1033272" lvl="2" indent="-411480" eaLnBrk="1" hangingPunct="1">
              <a:spcBef>
                <a:spcPct val="0"/>
              </a:spcBef>
              <a:buFont typeface="Times New Roman" pitchFamily="18" charset="0"/>
              <a:buChar char="↓"/>
              <a:tabLst>
                <a:tab pos="6858000" algn="l"/>
              </a:tabLst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Special education for children	-5.5%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9405F64-6419-4134-82B3-10CEBA975F6C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762000"/>
          </a:xfrm>
        </p:spPr>
        <p:txBody>
          <a:bodyPr/>
          <a:lstStyle/>
          <a:p>
            <a:pPr eaLnBrk="1" hangingPunct="1"/>
            <a:r>
              <a:rPr lang="en-US" smtClean="0"/>
              <a:t>Support of Rental Housing</a:t>
            </a:r>
            <a:endParaRPr lang="en-US" sz="2400" smtClean="0"/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800600"/>
          </a:xfrm>
        </p:spPr>
        <p:txBody>
          <a:bodyPr/>
          <a:lstStyle/>
          <a:p>
            <a:pPr eaLnBrk="1" hangingPunct="1">
              <a:buClr>
                <a:schemeClr val="tx2"/>
              </a:buClr>
            </a:pPr>
            <a:r>
              <a:rPr lang="en-US" smtClean="0"/>
              <a:t>Residents were asked if they would support more rental housing in the area.</a:t>
            </a:r>
          </a:p>
          <a:p>
            <a:pPr eaLnBrk="1" hangingPunct="1">
              <a:buClr>
                <a:schemeClr val="tx2"/>
              </a:buClr>
            </a:pPr>
            <a:r>
              <a:rPr lang="en-US" smtClean="0"/>
              <a:t>One-quarter (24.8%) support the concept, 42.9%  do not and 32.3% replied “don’t know” or did not answer.</a:t>
            </a:r>
          </a:p>
          <a:p>
            <a:pPr eaLnBrk="1" hangingPunct="1">
              <a:buClr>
                <a:schemeClr val="tx2"/>
              </a:buClr>
            </a:pPr>
            <a:r>
              <a:rPr lang="en-US" smtClean="0"/>
              <a:t>Most supportive are Village of Barrington residents (28.9%), respondents 45-64 (27.4%) and females (26.4%) – though still not near a majority.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6553FEE-531A-44C0-98FB-3B3B4F31D03C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3686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Terrorism and Disaster Preparedness</a:t>
            </a:r>
          </a:p>
        </p:txBody>
      </p:sp>
      <p:sp>
        <p:nvSpPr>
          <p:cNvPr id="389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5029200"/>
          </a:xfrm>
        </p:spPr>
        <p:txBody>
          <a:bodyPr/>
          <a:lstStyle/>
          <a:p>
            <a:pPr marL="457200" indent="-457200" eaLnBrk="1" hangingPunct="1">
              <a:defRPr/>
            </a:pPr>
            <a:r>
              <a:rPr lang="en-US" dirty="0" smtClean="0"/>
              <a:t>Respondents were asked how they feel about preparedness for terrorism and disasters.</a:t>
            </a:r>
          </a:p>
          <a:p>
            <a:pPr marL="914400" lvl="1" indent="-457200" eaLnBrk="1" hangingPunct="1">
              <a:buFont typeface="Wingdings" pitchFamily="2" charset="2"/>
              <a:buChar char="ü"/>
              <a:defRPr/>
            </a:pPr>
            <a:r>
              <a:rPr lang="en-US" dirty="0" smtClean="0"/>
              <a:t>3.2% “feel insecure and worried most of the time”.</a:t>
            </a:r>
          </a:p>
          <a:p>
            <a:pPr marL="914400" lvl="1" indent="-457200" eaLnBrk="1" hangingPunct="1">
              <a:buFont typeface="Wingdings" pitchFamily="2" charset="2"/>
              <a:buChar char="ü"/>
              <a:defRPr/>
            </a:pPr>
            <a:r>
              <a:rPr lang="en-US" dirty="0" smtClean="0"/>
              <a:t>59.7% “feel somewhat uneasy”.</a:t>
            </a:r>
          </a:p>
          <a:p>
            <a:pPr marL="914400" lvl="1" indent="-457200" eaLnBrk="1" hangingPunct="1">
              <a:buFont typeface="Wingdings" pitchFamily="2" charset="2"/>
              <a:buChar char="ü"/>
              <a:defRPr/>
            </a:pPr>
            <a:r>
              <a:rPr lang="en-US" dirty="0" smtClean="0"/>
              <a:t>35.1% “feel secure that our intelligence, police, fire, and military are taking care of us”.</a:t>
            </a: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en-US" dirty="0" smtClean="0"/>
              <a:t>Insecurity decreased slightly as compared to 2008.</a:t>
            </a:r>
          </a:p>
          <a:p>
            <a:pPr marL="457200" indent="-457200" eaLnBrk="1" hangingPunct="1">
              <a:defRPr/>
            </a:pPr>
            <a:r>
              <a:rPr lang="en-US" dirty="0" smtClean="0"/>
              <a:t>67.2% would like information on preparation/dealing with disaster.  Desire for information has been rising.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F2D52B7-69A8-424B-8C2D-1318583139C5}" type="datetime1">
              <a:rPr lang="en-US" smtClean="0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A40D1-EE6F-4DF8-B18E-D89EE74B5080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290637" y="1485900"/>
          <a:ext cx="6562725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B41341D-4046-4360-8B90-4F7231172EF0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3891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Receiving Information About Health, </a:t>
            </a:r>
            <a:br>
              <a:rPr lang="en-US" smtClean="0"/>
            </a:br>
            <a:r>
              <a:rPr lang="en-US" smtClean="0"/>
              <a:t>Community and Quality of Life</a:t>
            </a:r>
          </a:p>
        </p:txBody>
      </p:sp>
      <p:sp>
        <p:nvSpPr>
          <p:cNvPr id="389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eaLnBrk="1" hangingPunct="1">
              <a:spcBef>
                <a:spcPts val="500"/>
              </a:spcBef>
            </a:pPr>
            <a:r>
              <a:rPr lang="en-US" smtClean="0"/>
              <a:t>Residents were asked to choose a preferred method for receiving information about health, the community and quality of life.  Leading methods were: </a:t>
            </a:r>
          </a:p>
          <a:p>
            <a:pPr marL="914400" lvl="1" indent="-565150" eaLnBrk="1" hangingPunct="1">
              <a:spcBef>
                <a:spcPts val="500"/>
              </a:spcBef>
              <a:buFont typeface="Wingdings" pitchFamily="2" charset="2"/>
              <a:buChar char="ü"/>
            </a:pPr>
            <a:r>
              <a:rPr lang="en-US" smtClean="0"/>
              <a:t>Direct Mail (24.4%)</a:t>
            </a:r>
          </a:p>
          <a:p>
            <a:pPr marL="914400" lvl="1" indent="-565150" eaLnBrk="1" hangingPunct="1">
              <a:spcBef>
                <a:spcPts val="500"/>
              </a:spcBef>
              <a:buFont typeface="Wingdings" pitchFamily="2" charset="2"/>
              <a:buChar char="ü"/>
            </a:pPr>
            <a:r>
              <a:rPr lang="en-US" smtClean="0"/>
              <a:t>Newspaper - Daily	(17.0%)</a:t>
            </a:r>
          </a:p>
          <a:p>
            <a:pPr marL="914400" lvl="1" indent="-565150" eaLnBrk="1" hangingPunct="1">
              <a:spcBef>
                <a:spcPts val="500"/>
              </a:spcBef>
              <a:buFont typeface="Wingdings" pitchFamily="2" charset="2"/>
              <a:buChar char="ü"/>
            </a:pPr>
            <a:r>
              <a:rPr lang="en-US" smtClean="0"/>
              <a:t>Internet, Computer	(16.2%)</a:t>
            </a:r>
          </a:p>
          <a:p>
            <a:pPr marL="914400" lvl="1" indent="-565150" eaLnBrk="1" hangingPunct="1">
              <a:spcBef>
                <a:spcPts val="500"/>
              </a:spcBef>
              <a:buFont typeface="Wingdings" pitchFamily="2" charset="2"/>
              <a:buChar char="ü"/>
            </a:pPr>
            <a:r>
              <a:rPr lang="en-US" smtClean="0"/>
              <a:t>E-letters </a:t>
            </a:r>
            <a:r>
              <a:rPr lang="en-US" sz="2400" smtClean="0"/>
              <a:t>(websites, blogs, social media)</a:t>
            </a:r>
            <a:r>
              <a:rPr lang="en-US" smtClean="0"/>
              <a:t> (15.3%)</a:t>
            </a:r>
          </a:p>
          <a:p>
            <a:pPr marL="914400" lvl="1" indent="-565150" eaLnBrk="1" hangingPunct="1">
              <a:spcBef>
                <a:spcPts val="500"/>
              </a:spcBef>
              <a:buFont typeface="Wingdings" pitchFamily="2" charset="2"/>
              <a:buChar char="ü"/>
            </a:pPr>
            <a:r>
              <a:rPr lang="en-US" smtClean="0"/>
              <a:t>Newspaper – Weekly (12.8%)</a:t>
            </a:r>
          </a:p>
          <a:p>
            <a:pPr eaLnBrk="1" hangingPunct="1">
              <a:spcBef>
                <a:spcPts val="500"/>
              </a:spcBef>
            </a:pPr>
            <a:r>
              <a:rPr lang="en-US" smtClean="0"/>
              <a:t>E-letters was a new choice.  Weekly newspapers have fallen from 24.3% in 2002.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E4EB4FD-A259-4321-A605-94FD04380C0F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3962400"/>
          </a:xfrm>
        </p:spPr>
        <p:txBody>
          <a:bodyPr/>
          <a:lstStyle/>
          <a:p>
            <a:pPr eaLnBrk="1" hangingPunct="1"/>
            <a:r>
              <a:rPr lang="en-US" smtClean="0"/>
              <a:t>Shopping Patterns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54CB58B-22D4-49F0-8968-3222C78EB56F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Shopping in the Barrington Area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7772400" cy="2971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Survey participants were presented with 11 potential shopping locations and asked to write in what percent of their purchases are made in or near each location.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Several locations were added this year from those provided in 2008.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  <p:pic>
        <p:nvPicPr>
          <p:cNvPr id="40965" name="Picture 4" descr="u18045528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15000" y="4191000"/>
            <a:ext cx="2733675" cy="22526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9FC6087-C237-44C3-B332-4E7E7F715741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609600"/>
          </a:xfrm>
        </p:spPr>
        <p:txBody>
          <a:bodyPr/>
          <a:lstStyle/>
          <a:p>
            <a:pPr eaLnBrk="1" hangingPunct="1"/>
            <a:r>
              <a:rPr lang="en-US" smtClean="0"/>
              <a:t>Shopping:  Leading Locations Used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4953000"/>
            <a:ext cx="8305800" cy="160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Lake Zurich displayed the greatest increase in “percent using.”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Barrington has declined from 97.2% in 2005.</a:t>
            </a:r>
            <a:endParaRPr lang="en-US" sz="240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95400" y="1524000"/>
          <a:ext cx="6477000" cy="3108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8333"/>
                <a:gridCol w="1439333"/>
                <a:gridCol w="14393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   Location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2008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Deer Park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73.9%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78.2%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Lake Zurich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72.3%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32.1%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Barrington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70.6%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80.9%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Woodfield/Schaumburg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59.2%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64.1%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Online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53.4%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54.6%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F2D52B7-69A8-424B-8C2D-1318583139C5}" type="datetime1">
              <a:rPr lang="en-US" smtClean="0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9CD61E-F7E7-4A38-A639-A6D8863EC20A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400175" y="1414462"/>
          <a:ext cx="6343650" cy="4029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11973C9-DDFF-4279-BA20-DCBC7F0E696F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839200" cy="1143000"/>
          </a:xfrm>
        </p:spPr>
        <p:txBody>
          <a:bodyPr/>
          <a:lstStyle/>
          <a:p>
            <a:pPr eaLnBrk="1" hangingPunct="1"/>
            <a:r>
              <a:rPr lang="en-US" smtClean="0"/>
              <a:t>Healthier Barrington </a:t>
            </a:r>
            <a:br>
              <a:rPr lang="en-US" smtClean="0"/>
            </a:br>
            <a:r>
              <a:rPr lang="en-US" smtClean="0"/>
              <a:t>Participating Organizations</a:t>
            </a:r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6781800" cy="4572000"/>
          </a:xfrm>
        </p:spPr>
        <p:txBody>
          <a:bodyPr/>
          <a:lstStyle/>
          <a:p>
            <a:pPr eaLnBrk="1" hangingPunct="1"/>
            <a:r>
              <a:rPr lang="en-US" smtClean="0"/>
              <a:t>Advocate Good Shepherd Hospital</a:t>
            </a:r>
          </a:p>
          <a:p>
            <a:pPr eaLnBrk="1" hangingPunct="1"/>
            <a:r>
              <a:rPr lang="en-US" smtClean="0"/>
              <a:t>Barrington Area Chamber of Commerce</a:t>
            </a:r>
          </a:p>
          <a:p>
            <a:pPr eaLnBrk="1" hangingPunct="1"/>
            <a:r>
              <a:rPr lang="en-US" smtClean="0"/>
              <a:t>Barrington Area Council of Governments</a:t>
            </a:r>
          </a:p>
          <a:p>
            <a:pPr eaLnBrk="1" hangingPunct="1"/>
            <a:r>
              <a:rPr lang="en-US" smtClean="0"/>
              <a:t>Barrington Area Council on Aging</a:t>
            </a:r>
          </a:p>
          <a:p>
            <a:pPr eaLnBrk="1" hangingPunct="1"/>
            <a:r>
              <a:rPr lang="en-US" smtClean="0"/>
              <a:t>Barrington Area Drug Prevention Coalition</a:t>
            </a:r>
          </a:p>
          <a:p>
            <a:pPr eaLnBrk="1" hangingPunct="1"/>
            <a:r>
              <a:rPr lang="en-US" smtClean="0"/>
              <a:t>Barrington Area Library</a:t>
            </a:r>
          </a:p>
          <a:p>
            <a:pPr eaLnBrk="1" hangingPunct="1"/>
            <a:r>
              <a:rPr lang="en-US" smtClean="0"/>
              <a:t>Barrington Area Safety Council</a:t>
            </a:r>
          </a:p>
          <a:p>
            <a:pPr eaLnBrk="1" hangingPunct="1"/>
            <a:r>
              <a:rPr lang="en-US" smtClean="0"/>
              <a:t>Barrington Area United Way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D3B2168-63FC-4709-A82C-94C2718F9FF7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pPr eaLnBrk="1" hangingPunct="1"/>
            <a:r>
              <a:rPr lang="en-US" smtClean="0"/>
              <a:t>Shopping in the Barrington Area</a:t>
            </a:r>
            <a:br>
              <a:rPr lang="en-US" smtClean="0"/>
            </a:br>
            <a:r>
              <a:rPr lang="en-US" smtClean="0"/>
              <a:t>Mean Percent of Purchases by Location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eaLnBrk="1" hangingPunct="1"/>
            <a:r>
              <a:rPr lang="en-US" smtClean="0"/>
              <a:t>Lake Zurich shows broad appeal across the area:</a:t>
            </a:r>
          </a:p>
          <a:p>
            <a:pPr marL="914400" lvl="1" indent="-517525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en-US" smtClean="0"/>
              <a:t>Barrington Area North	35.6%</a:t>
            </a:r>
          </a:p>
          <a:p>
            <a:pPr marL="914400" lvl="1" indent="-517525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en-US" smtClean="0"/>
              <a:t>Village of Barrington	27.6%</a:t>
            </a:r>
          </a:p>
          <a:p>
            <a:pPr marL="914400" lvl="1" indent="-517525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en-US" smtClean="0"/>
              <a:t>Barrington Area South	10.7%	</a:t>
            </a:r>
          </a:p>
          <a:p>
            <a:pPr eaLnBrk="1" hangingPunct="1"/>
            <a:r>
              <a:rPr lang="en-US" smtClean="0"/>
              <a:t>Barrington Area South residents are more likely to shop in or near Woodfield (18.5%).</a:t>
            </a:r>
          </a:p>
          <a:p>
            <a:pPr eaLnBrk="1" hangingPunct="1"/>
            <a:r>
              <a:rPr lang="en-US" smtClean="0"/>
              <a:t>Older persons are most likely to shop in the Village of Barrington - 36+ year residents (21.3%), persons 75+ (20.1%).</a:t>
            </a:r>
          </a:p>
          <a:p>
            <a:pPr eaLnBrk="1" hangingPunct="1"/>
            <a:r>
              <a:rPr lang="en-US" smtClean="0"/>
              <a:t>Deer Park is strong in the Village of Barrington (17.0%) and Barrington Area North (16.7%).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12FEB8A-B1A5-43CE-879E-7577F99EBEB7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pPr eaLnBrk="1" hangingPunct="1"/>
            <a:r>
              <a:rPr lang="en-US" smtClean="0"/>
              <a:t>Barriers to Shopping in the Village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486400"/>
          </a:xfrm>
        </p:spPr>
        <p:txBody>
          <a:bodyPr/>
          <a:lstStyle/>
          <a:p>
            <a:pPr eaLnBrk="1" hangingPunct="1"/>
            <a:r>
              <a:rPr lang="en-US" smtClean="0"/>
              <a:t>Asked what keeps them from shopping more in the Village, most respondents (54.0%) indicated “Lack of selection” and 49.6% said “unable to complete most shopping in one place.”</a:t>
            </a:r>
          </a:p>
          <a:p>
            <a:pPr eaLnBrk="1" hangingPunct="1"/>
            <a:r>
              <a:rPr lang="en-US" smtClean="0"/>
              <a:t>High prices, (39.3%) lack of parking (34.9%), were other reasons cited most often for not shopping in Barrington.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Unable to complete most shopping in one place has been increasing.</a:t>
            </a:r>
          </a:p>
          <a:p>
            <a:pPr marL="914400" lvl="1" indent="-457200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en-US" smtClean="0"/>
              <a:t>2011	49.6%</a:t>
            </a:r>
          </a:p>
          <a:p>
            <a:pPr marL="914400" lvl="1" indent="-457200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en-US" smtClean="0"/>
              <a:t>2008	40.1%</a:t>
            </a:r>
          </a:p>
          <a:p>
            <a:pPr marL="914400" lvl="1" indent="-457200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en-US" smtClean="0"/>
              <a:t>2005	37.0%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F2D52B7-69A8-424B-8C2D-1318583139C5}" type="datetime1">
              <a:rPr lang="en-US" smtClean="0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E57B2-F5FE-4CB2-AD08-FD8E9EB72984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485900" y="1314450"/>
          <a:ext cx="6172200" cy="4229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5253586-6493-4F2A-8796-C5234631E1F8}" type="slidenum">
              <a:rPr lang="en-US" smtClean="0"/>
              <a:pPr/>
              <a:t>43</a:t>
            </a:fld>
            <a:endParaRPr lang="en-US" smtClean="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914400"/>
          </a:xfrm>
        </p:spPr>
        <p:txBody>
          <a:bodyPr/>
          <a:lstStyle/>
          <a:p>
            <a:pPr eaLnBrk="1" hangingPunct="1"/>
            <a:r>
              <a:rPr lang="en-US" smtClean="0"/>
              <a:t>Stores, Services and Products Desired in the Area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An open-ended question asked respondents to write in any store, service or product that they would like to see added in the Barrington area.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“Restaurants” are the leading choice to be added, 39% of responses, up from 37% in 2008 and 30% in 2005.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 hardware store (13.4%) was the second most popular.</a:t>
            </a:r>
          </a:p>
          <a:p>
            <a:pPr eaLnBrk="1" hangingPunct="1">
              <a:lnSpc>
                <a:spcPct val="90000"/>
              </a:lnSpc>
            </a:pPr>
            <a:r>
              <a:rPr lang="en-US" sz="2900" smtClean="0"/>
              <a:t>Specialty food stores (6.7%) were another theme, also named were organic foods, produce (1.3%) and farmers’ market, fruit (0.6%).</a:t>
            </a:r>
          </a:p>
          <a:p>
            <a:pPr eaLnBrk="1" hangingPunct="1">
              <a:lnSpc>
                <a:spcPct val="90000"/>
              </a:lnSpc>
            </a:pPr>
            <a:r>
              <a:rPr lang="en-US" sz="2900" smtClean="0"/>
              <a:t>Other desired additions were book stores (5.7%), discount stores (5.5%) and clothing (5.0%).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5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89016C4-1ECB-4F18-B0C9-5BB5173A3A20}" type="slidenum">
              <a:rPr lang="en-US" smtClean="0"/>
              <a:pPr/>
              <a:t>44</a:t>
            </a:fld>
            <a:endParaRPr lang="en-US" smtClean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305800" cy="914400"/>
          </a:xfrm>
        </p:spPr>
        <p:txBody>
          <a:bodyPr/>
          <a:lstStyle/>
          <a:p>
            <a:pPr eaLnBrk="1" hangingPunct="1"/>
            <a:r>
              <a:rPr lang="en-US" smtClean="0"/>
              <a:t>Specific Stores Desired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76962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Specialty grocers received 52 mentions overall including Caputo’s, Mariano’s, Fresh Market, EuroFresh and Valli.</a:t>
            </a:r>
            <a:endParaRPr lang="en-US" sz="29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50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09800" y="1752600"/>
          <a:ext cx="4572000" cy="3108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1524000"/>
              </a:tblGrid>
              <a:tr h="362373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   Store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Number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2373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Trader Joe’s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2373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Whole Foods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2373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Ace Hardware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2373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Panera Bread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2373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Target/Super Target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A2BA0FD-80A9-48AA-89C3-87EFDC878FE5}" type="slidenum">
              <a:rPr lang="en-US" smtClean="0"/>
              <a:pPr/>
              <a:t>45</a:t>
            </a:fld>
            <a:endParaRPr lang="en-US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914400"/>
            <a:ext cx="7772400" cy="3733800"/>
          </a:xfrm>
        </p:spPr>
        <p:txBody>
          <a:bodyPr/>
          <a:lstStyle/>
          <a:p>
            <a:pPr eaLnBrk="1" hangingPunct="1"/>
            <a:r>
              <a:rPr lang="en-US" smtClean="0"/>
              <a:t>Household Situations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Getting Help</a:t>
            </a:r>
            <a:br>
              <a:rPr lang="en-US" smtClean="0"/>
            </a:b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E84988D-D0A6-4E3C-90A7-0907CB26155E}" type="slidenum">
              <a:rPr lang="en-US" smtClean="0"/>
              <a:pPr/>
              <a:t>46</a:t>
            </a:fld>
            <a:endParaRPr lang="en-US" smtClean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Difficult Situations Experienced by Household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3670300"/>
          </a:xfrm>
        </p:spPr>
        <p:txBody>
          <a:bodyPr/>
          <a:lstStyle/>
          <a:p>
            <a:pPr eaLnBrk="1" hangingPunct="1"/>
            <a:r>
              <a:rPr lang="en-US" smtClean="0"/>
              <a:t>Respondents were given a list of 12 possible situations that households sometime experience.</a:t>
            </a:r>
          </a:p>
          <a:p>
            <a:pPr eaLnBrk="1" hangingPunct="1"/>
            <a:r>
              <a:rPr lang="en-US" smtClean="0"/>
              <a:t>They were asked to mark all of the situations that affected anyone in their household during the past year.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031FE34-8AD0-4805-8A0E-54F69E7A6D27}" type="slidenum">
              <a:rPr lang="en-US" smtClean="0"/>
              <a:pPr/>
              <a:t>47</a:t>
            </a:fld>
            <a:endParaRPr lang="en-US" smtClean="0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pPr eaLnBrk="1" hangingPunct="1"/>
            <a:r>
              <a:rPr lang="en-US" smtClean="0"/>
              <a:t>Household Situations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5800" cy="4419600"/>
          </a:xfrm>
        </p:spPr>
        <p:txBody>
          <a:bodyPr/>
          <a:lstStyle/>
          <a:p>
            <a:pPr eaLnBrk="1" hangingPunct="1"/>
            <a:r>
              <a:rPr lang="en-US" smtClean="0"/>
              <a:t>“Put off health care services because of cost” (20.8%) was most prevalent, up considerably from 13.2% in 2008.</a:t>
            </a:r>
          </a:p>
          <a:p>
            <a:pPr eaLnBrk="1" hangingPunct="1"/>
            <a:r>
              <a:rPr lang="en-US" smtClean="0"/>
              <a:t>Difficulty paying bills rose to 19.5% from 18.1% (2008), 15.3%  (2005) and 11.7% in 2002.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EE7F255-6C43-46ED-B7F0-DD617091CCCE}" type="slidenum">
              <a:rPr lang="en-US" smtClean="0"/>
              <a:pPr/>
              <a:t>48</a:t>
            </a:fld>
            <a:endParaRPr lang="en-US" smtClean="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pPr eaLnBrk="1" hangingPunct="1"/>
            <a:r>
              <a:rPr lang="en-US" smtClean="0"/>
              <a:t>Household Situations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eaLnBrk="1" hangingPunct="1"/>
            <a:r>
              <a:rPr lang="en-US" smtClean="0"/>
              <a:t>“Experienced unemployment due to an involuntary job loss” placed third at 13.9%, up from 10.5% in 2008.</a:t>
            </a:r>
          </a:p>
          <a:p>
            <a:pPr eaLnBrk="1" hangingPunct="1"/>
            <a:r>
              <a:rPr lang="en-US" smtClean="0"/>
              <a:t>Difficulty finding affordable dental was the fourth most common household situation at 13.0%.</a:t>
            </a:r>
          </a:p>
          <a:p>
            <a:pPr eaLnBrk="1" hangingPunct="1"/>
            <a:r>
              <a:rPr lang="en-US" smtClean="0"/>
              <a:t>Fifth was “difficulty finding affordable health services” (11.5%).  Was 4.0% in 2002.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F2D52B7-69A8-424B-8C2D-1318583139C5}" type="datetime1">
              <a:rPr lang="en-US" smtClean="0"/>
              <a:pPr>
                <a:defRPr/>
              </a:pPr>
              <a:t>10/21/2011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ECC77B-80AD-4406-AEF5-E2A04146EF88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309687" y="1504950"/>
          <a:ext cx="6524625" cy="3848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2299E40-0EBC-4A56-91BE-31F5A768B1D5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Healthier Barrington</a:t>
            </a:r>
            <a:br>
              <a:rPr lang="en-US" smtClean="0"/>
            </a:br>
            <a:r>
              <a:rPr lang="en-US" smtClean="0"/>
              <a:t> Participating Organizations</a:t>
            </a:r>
          </a:p>
        </p:txBody>
      </p:sp>
      <p:sp>
        <p:nvSpPr>
          <p:cNvPr id="819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6477000" cy="4343400"/>
          </a:xfrm>
        </p:spPr>
        <p:txBody>
          <a:bodyPr/>
          <a:lstStyle/>
          <a:p>
            <a:pPr eaLnBrk="1" hangingPunct="1"/>
            <a:r>
              <a:rPr lang="en-US" smtClean="0"/>
              <a:t>Barrington Career Center</a:t>
            </a:r>
          </a:p>
          <a:p>
            <a:pPr eaLnBrk="1" hangingPunct="1"/>
            <a:r>
              <a:rPr lang="en-US" smtClean="0"/>
              <a:t>Barrington CUSD 220</a:t>
            </a:r>
          </a:p>
          <a:p>
            <a:pPr eaLnBrk="1" hangingPunct="1"/>
            <a:r>
              <a:rPr lang="en-US" smtClean="0"/>
              <a:t>Barrington Park District</a:t>
            </a:r>
          </a:p>
          <a:p>
            <a:pPr eaLnBrk="1" hangingPunct="1"/>
            <a:r>
              <a:rPr lang="en-US" smtClean="0"/>
              <a:t>Barrington Township</a:t>
            </a:r>
          </a:p>
          <a:p>
            <a:pPr eaLnBrk="1" hangingPunct="1"/>
            <a:r>
              <a:rPr lang="en-US" smtClean="0"/>
              <a:t>Barrington Youth and Family Services</a:t>
            </a:r>
          </a:p>
          <a:p>
            <a:pPr eaLnBrk="1" hangingPunct="1"/>
            <a:r>
              <a:rPr lang="en-US" smtClean="0"/>
              <a:t>Character Counts in the Barrington Area</a:t>
            </a:r>
          </a:p>
          <a:p>
            <a:pPr eaLnBrk="1" hangingPunct="1"/>
            <a:r>
              <a:rPr lang="en-US" smtClean="0"/>
              <a:t>Citizens for Conservation</a:t>
            </a:r>
          </a:p>
          <a:p>
            <a:pPr eaLnBrk="1" hangingPunct="1"/>
            <a:r>
              <a:rPr lang="en-US" smtClean="0"/>
              <a:t>Cuba Township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r>
              <a:rPr lang="en-US" smtClean="0"/>
              <a:t>Unemployment and Related</a:t>
            </a:r>
            <a:br>
              <a:rPr lang="en-US" smtClean="0"/>
            </a:br>
            <a:r>
              <a:rPr lang="en-US" smtClean="0"/>
              <a:t>Help Needed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001000" cy="3657600"/>
          </a:xfrm>
        </p:spPr>
        <p:txBody>
          <a:bodyPr/>
          <a:lstStyle/>
          <a:p>
            <a:r>
              <a:rPr lang="en-US" smtClean="0"/>
              <a:t>With increasing evidence of job loss among Barrington area families, new questions were added to elaborate on the issue. </a:t>
            </a:r>
          </a:p>
          <a:p>
            <a:r>
              <a:rPr lang="en-US" smtClean="0"/>
              <a:t> Results reveal that one in five homes experienced unemployment in the past year.</a:t>
            </a:r>
          </a:p>
          <a:p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AC03560-3829-4AD8-8E07-2A99630CE7E9}" type="slidenum">
              <a:rPr lang="en-US" smtClean="0"/>
              <a:pPr/>
              <a:t>50</a:t>
            </a:fld>
            <a:endParaRPr lang="en-US" smtClean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447800"/>
          </a:xfrm>
        </p:spPr>
        <p:txBody>
          <a:bodyPr/>
          <a:lstStyle/>
          <a:p>
            <a:r>
              <a:rPr lang="en-US" smtClean="0"/>
              <a:t>Someone in Home Was Unemployed and Seeking a Job in the Past Year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5257800"/>
          </a:xfrm>
        </p:spPr>
        <p:txBody>
          <a:bodyPr/>
          <a:lstStyle/>
          <a:p>
            <a:endParaRPr lang="en-US" smtClean="0"/>
          </a:p>
          <a:p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CF38EFC-37B8-4E1A-AB23-29113C191DDB}" type="slidenum">
              <a:rPr lang="en-US" smtClean="0"/>
              <a:pPr/>
              <a:t>51</a:t>
            </a:fld>
            <a:endParaRPr lang="en-US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95400" y="2362200"/>
          <a:ext cx="6096000" cy="3108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Response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Number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Percent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102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19.5%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392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74.8%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No answer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5.7%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524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100.0%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Unemployment and Related</a:t>
            </a:r>
            <a:br>
              <a:rPr lang="en-US" smtClean="0"/>
            </a:br>
            <a:r>
              <a:rPr lang="en-US" smtClean="0"/>
              <a:t>Help Needed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smtClean="0"/>
              <a:t>Asked about unmet needs relative to employment which were not met: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en-US" smtClean="0"/>
              <a:t>44.1% needed help to find a job 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en-US" smtClean="0"/>
              <a:t>29.4% needed financial help</a:t>
            </a: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7FCB85F-FEAD-469D-915E-2A553FCA282D}" type="slidenum">
              <a:rPr lang="en-US" smtClean="0"/>
              <a:pPr/>
              <a:t>52</a:t>
            </a:fld>
            <a:endParaRPr lang="en-US" smtClean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Needs of Unemployed Job Seekers Which Were Not Met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1676400"/>
          <a:ext cx="8458200" cy="4968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48400"/>
                <a:gridCol w="1066800"/>
                <a:gridCol w="1143000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sz="2600" b="0" baseline="0" dirty="0" smtClean="0">
                          <a:solidFill>
                            <a:schemeClr val="tx1"/>
                          </a:solidFill>
                        </a:rPr>
                        <a:t>      Response </a:t>
                      </a:r>
                      <a:endParaRPr lang="en-US" sz="2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600" b="0" baseline="0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en-US" sz="2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No.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Pct.</a:t>
                      </a:r>
                      <a:r>
                        <a:rPr lang="en-US" sz="2600" baseline="30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Needed, but did not find assistance to locate a job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45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44.1%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Needed, but could not find financial help while unemployed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29.4%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Needed, but could not find affordable legal counseling while unemployed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12.7%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Needed, but could not find emotional help while unemployed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9.8%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sz="2400" baseline="30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Of 102 homes with unemployed persons seeking a job.</a:t>
                      </a:r>
                      <a:endParaRPr lang="en-US" sz="24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737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F8EFE89-0E45-4CE3-9718-3E9A69DB1CA6}" type="slidenum">
              <a:rPr lang="en-US" smtClean="0"/>
              <a:pPr/>
              <a:t>53</a:t>
            </a:fld>
            <a:endParaRPr lang="en-US" smtClean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Impact of the Recession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4191000" cy="4495800"/>
          </a:xfrm>
        </p:spPr>
        <p:txBody>
          <a:bodyPr/>
          <a:lstStyle/>
          <a:p>
            <a:r>
              <a:rPr lang="en-US" smtClean="0"/>
              <a:t>Questions were also added to evaluate the impact of the recession.</a:t>
            </a:r>
          </a:p>
          <a:p>
            <a:r>
              <a:rPr lang="en-US" smtClean="0"/>
              <a:t>Well over half said that they had been affected financially by the recession.</a:t>
            </a: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DFE9B2B-FF47-4463-85C1-9EFFF871602B}" type="slidenum">
              <a:rPr lang="en-US" smtClean="0"/>
              <a:pPr/>
              <a:t>54</a:t>
            </a:fld>
            <a:endParaRPr lang="en-US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800600" y="1752600"/>
          <a:ext cx="3962400" cy="3968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838200"/>
                <a:gridCol w="1219200"/>
              </a:tblGrid>
              <a:tr h="761017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</a:rPr>
                        <a:t>Household Affected</a:t>
                      </a:r>
                    </a:p>
                    <a:p>
                      <a:pPr algn="ctr"/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</a:rPr>
                        <a:t>Financially by the Recession</a:t>
                      </a:r>
                      <a:endParaRPr lang="en-US" sz="24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2986">
                <a:tc rowSpan="2"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 Response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298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No.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Pct.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2986"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298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56.9%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2986"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172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32.8%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2986"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Not sure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3.6%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2986"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No answer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6.7%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2986"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524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100.0%</a:t>
                      </a:r>
                      <a:endParaRPr lang="en-US" sz="2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71600"/>
          </a:xfrm>
        </p:spPr>
        <p:txBody>
          <a:bodyPr/>
          <a:lstStyle/>
          <a:p>
            <a:r>
              <a:rPr lang="en-US" smtClean="0"/>
              <a:t>Impact of The Recession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772400" cy="1524000"/>
          </a:xfrm>
        </p:spPr>
        <p:txBody>
          <a:bodyPr/>
          <a:lstStyle/>
          <a:p>
            <a:r>
              <a:rPr lang="en-US" smtClean="0"/>
              <a:t>A follow-up question sought more detailed information on the impact of the recession.  The leading recession effects (written in) were:</a:t>
            </a: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6498008-5987-44C4-86ED-FD1BBE54C9B5}" type="slidenum">
              <a:rPr lang="en-US" smtClean="0"/>
              <a:pPr/>
              <a:t>55</a:t>
            </a:fld>
            <a:endParaRPr lang="en-US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3429000"/>
          <a:ext cx="67056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1394460"/>
                <a:gridCol w="14249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600" b="0" baseline="0" dirty="0" smtClean="0">
                          <a:solidFill>
                            <a:schemeClr val="tx1"/>
                          </a:solidFill>
                        </a:rPr>
                        <a:t>      Impact</a:t>
                      </a:r>
                      <a:endParaRPr lang="en-US" sz="2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baseline="0" dirty="0" smtClean="0">
                          <a:solidFill>
                            <a:schemeClr val="tx1"/>
                          </a:solidFill>
                        </a:rPr>
                        <a:t>No.</a:t>
                      </a:r>
                      <a:endParaRPr lang="en-US" sz="2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baseline="0" dirty="0" smtClean="0">
                          <a:solidFill>
                            <a:schemeClr val="tx1"/>
                          </a:solidFill>
                        </a:rPr>
                        <a:t>Pct.</a:t>
                      </a:r>
                      <a:endParaRPr lang="en-US" sz="2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Spend less, more carefully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10.3%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R="1828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Lower income, pay cut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44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8.4%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R="1828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Investment losses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5.0%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R="1828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Lost job, unemployed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5.0%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R="1828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3536F40-2479-4099-9F58-74060D84F700}" type="slidenum">
              <a:rPr lang="en-US" smtClean="0"/>
              <a:pPr/>
              <a:t>56</a:t>
            </a:fld>
            <a:endParaRPr lang="en-US" smtClean="0"/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219200"/>
            <a:ext cx="7772400" cy="32004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smtClean="0"/>
              <a:t>Health Care and </a:t>
            </a:r>
            <a:br>
              <a:rPr lang="en-US" smtClean="0"/>
            </a:br>
            <a:r>
              <a:rPr lang="en-US" smtClean="0"/>
              <a:t>Mental Health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06F6A88-927B-4C44-8B0A-55929FA8B46F}" type="slidenum">
              <a:rPr lang="en-US" smtClean="0"/>
              <a:pPr/>
              <a:t>57</a:t>
            </a:fld>
            <a:endParaRPr lang="en-US" smtClean="0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Health Insurance Coverage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3886200"/>
          </a:xfrm>
        </p:spPr>
        <p:txBody>
          <a:bodyPr/>
          <a:lstStyle/>
          <a:p>
            <a:pPr eaLnBrk="1" hangingPunct="1"/>
            <a:r>
              <a:rPr lang="en-US" smtClean="0"/>
              <a:t>94.0% of respondents reported having everyone in the household covered by some type of health insurance.</a:t>
            </a:r>
          </a:p>
          <a:p>
            <a:pPr eaLnBrk="1" hangingPunct="1"/>
            <a:r>
              <a:rPr lang="en-US" smtClean="0"/>
              <a:t>18-29 year old family members lack coverage most in that 10.2% are uninsured.</a:t>
            </a:r>
          </a:p>
          <a:p>
            <a:pPr eaLnBrk="1" hangingPunct="1"/>
            <a:r>
              <a:rPr lang="en-US" smtClean="0"/>
              <a:t>Overall, 3.3% of persons were not covered by health insurance, up from 2.5% in 2008.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Mental Health Counseling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886200"/>
          </a:xfrm>
        </p:spPr>
        <p:txBody>
          <a:bodyPr/>
          <a:lstStyle/>
          <a:p>
            <a:r>
              <a:rPr lang="en-US" smtClean="0"/>
              <a:t>Survey respondents were asked whether, in the past year, they had thought about seeking professional help for any behavioral or emotional problems and if so, whether they actually sought help.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en-US" smtClean="0"/>
              <a:t>18.1% considered professional help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en-US" smtClean="0"/>
              <a:t>Of those, 55.8% actually sought help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en-US" smtClean="0"/>
              <a:t>One in ten (10.1%) survey respondents actually sought counseling in the past year.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3A6BD64-7103-4545-9027-B53E334AAC35}" type="slidenum">
              <a:rPr lang="en-US" smtClean="0"/>
              <a:pPr/>
              <a:t>58</a:t>
            </a:fld>
            <a:endParaRPr lang="en-US" smtClean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Mental Health Counseling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Females (14.6%) were far more likely to seek help than males (2.6%).</a:t>
            </a:r>
          </a:p>
          <a:p>
            <a:r>
              <a:rPr lang="en-US" smtClean="0"/>
              <a:t>Use of professional counseling declines with age.</a:t>
            </a: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1940AAA-A1D1-4CE7-939B-C59B9A9A8F84}" type="slidenum">
              <a:rPr lang="en-US" smtClean="0"/>
              <a:pPr/>
              <a:t>59</a:t>
            </a:fld>
            <a:endParaRPr lang="en-US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895600" y="3657600"/>
          <a:ext cx="3124200" cy="2073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2954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Age Group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Percent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18-44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15.1%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R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45-64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10.5%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R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65+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5.1%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R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9E2D528-B074-43E6-9279-7609472432E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Healthier Barrington</a:t>
            </a:r>
            <a:br>
              <a:rPr lang="en-US" smtClean="0"/>
            </a:br>
            <a:r>
              <a:rPr lang="en-US" smtClean="0"/>
              <a:t> Participating Organizations</a:t>
            </a:r>
          </a:p>
        </p:txBody>
      </p:sp>
      <p:sp>
        <p:nvSpPr>
          <p:cNvPr id="922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524000" y="1981200"/>
            <a:ext cx="6324600" cy="4343400"/>
          </a:xfrm>
        </p:spPr>
        <p:txBody>
          <a:bodyPr/>
          <a:lstStyle/>
          <a:p>
            <a:pPr eaLnBrk="1" hangingPunct="1"/>
            <a:r>
              <a:rPr lang="en-US" smtClean="0"/>
              <a:t>Family Services of the Barrington Area</a:t>
            </a:r>
          </a:p>
          <a:p>
            <a:pPr eaLnBrk="1" hangingPunct="1"/>
            <a:r>
              <a:rPr lang="en-US" smtClean="0"/>
              <a:t>H.E.R.E. in Barrington</a:t>
            </a:r>
          </a:p>
          <a:p>
            <a:pPr eaLnBrk="1" hangingPunct="1"/>
            <a:r>
              <a:rPr lang="en-US" smtClean="0"/>
              <a:t>Hospice and Palliative Care of Northeastern Illinois</a:t>
            </a:r>
          </a:p>
          <a:p>
            <a:pPr eaLnBrk="1" hangingPunct="1"/>
            <a:r>
              <a:rPr lang="en-US" smtClean="0"/>
              <a:t>Leave No Child Inside</a:t>
            </a:r>
          </a:p>
          <a:p>
            <a:pPr eaLnBrk="1" hangingPunct="1"/>
            <a:r>
              <a:rPr lang="en-US" smtClean="0"/>
              <a:t>Samaritan Counseling Center</a:t>
            </a:r>
          </a:p>
          <a:p>
            <a:pPr eaLnBrk="1" hangingPunct="1"/>
            <a:r>
              <a:rPr lang="en-US" smtClean="0"/>
              <a:t>Smart Farm of Barrington</a:t>
            </a:r>
          </a:p>
          <a:p>
            <a:pPr eaLnBrk="1" hangingPunct="1"/>
            <a:r>
              <a:rPr lang="en-US" smtClean="0"/>
              <a:t>Village of Barrington.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0EB027E-422A-42BB-91FA-721CEDBFEB6F}" type="slidenum">
              <a:rPr lang="en-US" smtClean="0"/>
              <a:pPr/>
              <a:t>60</a:t>
            </a:fld>
            <a:endParaRPr lang="en-US" smtClean="0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Mental Health - Suicide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196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en-US" smtClean="0"/>
              <a:t>A question was added to the survey in 2005 asking if the respondent had ever considered suicide.</a:t>
            </a:r>
          </a:p>
          <a:p>
            <a:pPr marL="457200" indent="-457200" eaLnBrk="1" hangingPunct="1"/>
            <a:r>
              <a:rPr lang="en-US" smtClean="0"/>
              <a:t>For the 2011 survey, 18 respondents (3.4%) reported having considered suicide, lower than earlier years when the question asked if they </a:t>
            </a:r>
            <a:r>
              <a:rPr lang="en-US" u="sng" smtClean="0"/>
              <a:t>ever</a:t>
            </a:r>
            <a:r>
              <a:rPr lang="en-US" smtClean="0"/>
              <a:t> considered suicide.</a:t>
            </a:r>
          </a:p>
          <a:p>
            <a:pPr marL="914400" lvl="1" indent="-457200" eaLnBrk="1" hangingPunct="1">
              <a:buFont typeface="Wingdings" pitchFamily="2" charset="2"/>
              <a:buChar char="ü"/>
            </a:pPr>
            <a:r>
              <a:rPr lang="en-US" smtClean="0"/>
              <a:t>No one actually attempted suicide</a:t>
            </a:r>
          </a:p>
          <a:p>
            <a:pPr marL="457200" indent="-457200" eaLnBrk="1" hangingPunct="1"/>
            <a:r>
              <a:rPr lang="en-US" smtClean="0"/>
              <a:t>Suicide ideation was highest in the 0-17 and 45-64 age groups.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E7B6C52-25DC-46EF-ABB5-F094F20B2E14}" type="slidenum">
              <a:rPr lang="en-US" smtClean="0"/>
              <a:pPr/>
              <a:t>61</a:t>
            </a:fld>
            <a:endParaRPr lang="en-US" smtClean="0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7772400" cy="914400"/>
          </a:xfrm>
        </p:spPr>
        <p:txBody>
          <a:bodyPr/>
          <a:lstStyle/>
          <a:p>
            <a:pPr eaLnBrk="1" hangingPunct="1"/>
            <a:r>
              <a:rPr lang="en-US" smtClean="0"/>
              <a:t>Mental Health</a:t>
            </a:r>
            <a:br>
              <a:rPr lang="en-US" smtClean="0"/>
            </a:br>
            <a:r>
              <a:rPr lang="en-US" smtClean="0"/>
              <a:t>Abuse in the Past Year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7924800" cy="4724400"/>
          </a:xfrm>
        </p:spPr>
        <p:txBody>
          <a:bodyPr/>
          <a:lstStyle/>
          <a:p>
            <a:pPr eaLnBrk="1" hangingPunct="1"/>
            <a:r>
              <a:rPr lang="en-US" smtClean="0"/>
              <a:t>The largest number of those abused were abused emotionally (5.0%) or financially (3.4%).  Fewer were physically abused (1.1%) or sexually abused (0.6%).</a:t>
            </a:r>
          </a:p>
          <a:p>
            <a:pPr eaLnBrk="1" hangingPunct="1"/>
            <a:r>
              <a:rPr lang="en-US" smtClean="0"/>
              <a:t>For the four reported categories, 82.3% of reported cases were female.</a:t>
            </a:r>
          </a:p>
          <a:p>
            <a:pPr eaLnBrk="1" hangingPunct="1"/>
            <a:r>
              <a:rPr lang="en-US" smtClean="0"/>
              <a:t>Reported abuse levels were highest for respondents 45-64.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r>
              <a:rPr lang="en-US" smtClean="0"/>
              <a:t>Children’s Issues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029200"/>
          </a:xfrm>
        </p:spPr>
        <p:txBody>
          <a:bodyPr/>
          <a:lstStyle/>
          <a:p>
            <a:pPr marL="457200" indent="-457200"/>
            <a:r>
              <a:rPr lang="en-US" smtClean="0"/>
              <a:t>A new question asked which of 18 problems or issues are present for children in the home.</a:t>
            </a:r>
          </a:p>
          <a:p>
            <a:pPr marL="457200" indent="-457200"/>
            <a:r>
              <a:rPr lang="en-US" smtClean="0"/>
              <a:t>Leading problems were:</a:t>
            </a:r>
          </a:p>
          <a:p>
            <a:pPr marL="914400" lvl="1" indent="-457200">
              <a:spcBef>
                <a:spcPts val="300"/>
              </a:spcBef>
              <a:buFontTx/>
              <a:buNone/>
            </a:pPr>
            <a:endParaRPr lang="en-US" smtClean="0"/>
          </a:p>
          <a:p>
            <a:pPr marL="914400" lvl="1" indent="-457200">
              <a:buFont typeface="Wingdings" pitchFamily="2" charset="2"/>
              <a:buChar char="ü"/>
            </a:pPr>
            <a:endParaRPr lang="en-US" smtClean="0"/>
          </a:p>
          <a:p>
            <a:pPr marL="914400" lvl="1" indent="-457200">
              <a:buFont typeface="Wingdings" pitchFamily="2" charset="2"/>
              <a:buChar char="ü"/>
            </a:pPr>
            <a:endParaRPr lang="en-US" smtClean="0"/>
          </a:p>
          <a:p>
            <a:pPr marL="914400" lvl="1" indent="-457200"/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96C8B65-06E0-492C-810E-BB0536868AFE}" type="slidenum">
              <a:rPr lang="en-US" smtClean="0"/>
              <a:pPr/>
              <a:t>62</a:t>
            </a:fld>
            <a:endParaRPr lang="en-US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66800" y="3124200"/>
          <a:ext cx="5791200" cy="3243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730"/>
                <a:gridCol w="3989070"/>
                <a:gridCol w="1295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Overscheduled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10.1%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US" sz="28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Anxiety, nervousness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9.4%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US" sz="28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Attention Deficit Disorder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9.1%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US" sz="28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Sleep deprivation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7.5%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US" sz="28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Bullying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6.0%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US" sz="28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Learning disabilities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5.7%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US" sz="28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Depression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0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4.7%</a:t>
                      </a:r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smtClean="0"/>
              <a:t>Retirement 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05800" cy="3886200"/>
          </a:xfrm>
        </p:spPr>
        <p:txBody>
          <a:bodyPr/>
          <a:lstStyle/>
          <a:p>
            <a:pPr marL="457200" indent="-457200">
              <a:defRPr/>
            </a:pPr>
            <a:r>
              <a:rPr lang="en-US" dirty="0" smtClean="0"/>
              <a:t>Survey participants were asked to choose an age at which they expect to retire.  Almost half did not answer:</a:t>
            </a:r>
          </a:p>
          <a:p>
            <a:pPr lvl="1">
              <a:buFontTx/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1A89663-250F-4A9C-8E52-0FF4A6B12498}" type="slidenum">
              <a:rPr lang="en-US" smtClean="0"/>
              <a:pPr/>
              <a:t>63</a:t>
            </a:fld>
            <a:endParaRPr lang="en-US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667000" y="3124200"/>
          <a:ext cx="3657600" cy="1554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1295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Already retired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25.2%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Unsure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19.7%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No answer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4.0%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smtClean="0"/>
              <a:t>Retirement 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05800" cy="4876800"/>
          </a:xfrm>
        </p:spPr>
        <p:txBody>
          <a:bodyPr/>
          <a:lstStyle/>
          <a:p>
            <a:pPr marL="457200" indent="-457200">
              <a:defRPr/>
            </a:pPr>
            <a:r>
              <a:rPr lang="en-US" dirty="0" smtClean="0"/>
              <a:t>The median age for those who answered was 65, same as 2008.  However, more chose 70 or later this time.</a:t>
            </a:r>
          </a:p>
          <a:p>
            <a:pPr marL="457200" indent="-457200">
              <a:defRPr/>
            </a:pPr>
            <a:r>
              <a:rPr lang="en-US" dirty="0" smtClean="0"/>
              <a:t>Age group differences exist.</a:t>
            </a:r>
          </a:p>
          <a:p>
            <a:pPr marL="914400" lvl="1" indent="-457200">
              <a:buFont typeface="Wingdings" pitchFamily="2" charset="2"/>
              <a:buChar char="ü"/>
              <a:defRPr/>
            </a:pPr>
            <a:r>
              <a:rPr lang="en-US" dirty="0" smtClean="0"/>
              <a:t>44.8%  of respondents 18-44 expect to retire before 65.</a:t>
            </a:r>
          </a:p>
          <a:p>
            <a:pPr marL="914400" lvl="1" indent="-457200">
              <a:buFont typeface="Wingdings" pitchFamily="2" charset="2"/>
              <a:buChar char="ü"/>
              <a:defRPr/>
            </a:pPr>
            <a:r>
              <a:rPr lang="en-US" dirty="0" smtClean="0"/>
              <a:t>Only 27.2% of those 45-64 expect to retire before 65.</a:t>
            </a:r>
          </a:p>
          <a:p>
            <a:pPr marL="914400" lvl="1" indent="-457200">
              <a:buFont typeface="Wingdings" pitchFamily="2" charset="2"/>
              <a:buChar char="ü"/>
              <a:defRPr/>
            </a:pPr>
            <a:r>
              <a:rPr lang="en-US" dirty="0" smtClean="0"/>
              <a:t>80% of not yet retired seniors expect to retire at 70 or later.</a:t>
            </a:r>
          </a:p>
          <a:p>
            <a:pPr lvl="1"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CA9702D-8348-49AF-8348-F7F4B3460A84}" type="slidenum">
              <a:rPr lang="en-US" smtClean="0"/>
              <a:pPr/>
              <a:t>64</a:t>
            </a:fld>
            <a:endParaRPr lang="en-US" smtClean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r>
              <a:rPr lang="en-US" smtClean="0"/>
              <a:t>Retirement Location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724400"/>
          </a:xfrm>
        </p:spPr>
        <p:txBody>
          <a:bodyPr/>
          <a:lstStyle/>
          <a:p>
            <a:r>
              <a:rPr lang="en-US" smtClean="0"/>
              <a:t>Survey participants were also asked to choose a location where they anticipate living most of the year during retirement.</a:t>
            </a:r>
          </a:p>
          <a:p>
            <a:r>
              <a:rPr lang="en-US" smtClean="0"/>
              <a:t>As compared to 2008, fewer residents plan to move to the Sunbelt.</a:t>
            </a:r>
          </a:p>
          <a:p>
            <a:r>
              <a:rPr lang="en-US" smtClean="0"/>
              <a:t>More expect to stay in their present home.</a:t>
            </a:r>
          </a:p>
          <a:p>
            <a:r>
              <a:rPr lang="en-US" smtClean="0"/>
              <a:t>“Don’t know” appeared to be the beneficiary of the changes.</a:t>
            </a: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4338895-1F8B-4739-8AE2-229543F014DD}" type="slidenum">
              <a:rPr lang="en-US" smtClean="0"/>
              <a:pPr/>
              <a:t>65</a:t>
            </a:fld>
            <a:endParaRPr lang="en-US" smtClean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r>
              <a:rPr lang="en-US" smtClean="0"/>
              <a:t>Retirement 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724400"/>
          </a:xfrm>
        </p:spPr>
        <p:txBody>
          <a:bodyPr/>
          <a:lstStyle/>
          <a:p>
            <a:pPr marL="457200" indent="-457200">
              <a:defRPr/>
            </a:pPr>
            <a:r>
              <a:rPr lang="en-US" dirty="0" smtClean="0"/>
              <a:t>Present seniors are most likely to remain in their Barrington area home</a:t>
            </a:r>
          </a:p>
          <a:p>
            <a:pPr marL="914400" lvl="1" indent="-457200">
              <a:buFont typeface="Wingdings" pitchFamily="2" charset="2"/>
              <a:buChar char="ü"/>
              <a:defRPr/>
            </a:pPr>
            <a:r>
              <a:rPr lang="en-US" dirty="0" smtClean="0"/>
              <a:t>65-74		70.9%</a:t>
            </a:r>
          </a:p>
          <a:p>
            <a:pPr marL="914400" lvl="1" indent="-457200">
              <a:buFont typeface="Wingdings" pitchFamily="2" charset="2"/>
              <a:buChar char="ü"/>
              <a:defRPr/>
            </a:pPr>
            <a:r>
              <a:rPr lang="en-US" dirty="0" smtClean="0"/>
              <a:t>75+		73.7%</a:t>
            </a:r>
          </a:p>
          <a:p>
            <a:pPr marL="514350" indent="-457200">
              <a:buFont typeface="Arial" pitchFamily="34" charset="0"/>
              <a:buChar char="•"/>
              <a:defRPr/>
            </a:pPr>
            <a:r>
              <a:rPr lang="en-US" dirty="0" smtClean="0"/>
              <a:t>Few younger persons 18-44 (27.4%) expect to retire in their Barrington area home.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2943410-9DD9-41EF-AADF-BC6ED62A54E8}" type="slidenum">
              <a:rPr lang="en-US" smtClean="0"/>
              <a:pPr/>
              <a:t>66</a:t>
            </a:fld>
            <a:endParaRPr lang="en-US" smtClean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Retirement Location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1752600"/>
          <a:ext cx="8229600" cy="4348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8800"/>
                <a:gridCol w="914400"/>
                <a:gridCol w="838200"/>
                <a:gridCol w="838200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WHERE RESPONDENT EXPECTS TO LIVE DURING RETIREMENT</a:t>
                      </a:r>
                    </a:p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2008 AND 2011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     Response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2008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No.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Pct.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Pct.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Stay in present home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223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42.6%</a:t>
                      </a:r>
                      <a:endParaRPr lang="en-US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54.2%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Move to a new single family home in Greater Chicago area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2.3%</a:t>
                      </a:r>
                      <a:endParaRPr lang="en-US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Move in with family living in Barrington or Chicago area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0.0%</a:t>
                      </a:r>
                      <a:endParaRPr lang="en-US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2.7%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Move to Barrington area retirement community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1.1%</a:t>
                      </a:r>
                      <a:endParaRPr lang="en-US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2.9%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Move to Chicago area retirement community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0.4%</a:t>
                      </a:r>
                      <a:endParaRPr lang="en-US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1.1%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Move to downtown Chicago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2.1%</a:t>
                      </a:r>
                      <a:endParaRPr lang="en-US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Move out of area such as to Arizona, Florida or elsewhere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94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17.9%</a:t>
                      </a:r>
                      <a:endParaRPr lang="en-US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22.7%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Don’t know, unsure, no answer, other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176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33.6%</a:t>
                      </a:r>
                      <a:endParaRPr lang="en-US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16.4%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173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9879D7A-09B2-4A5A-B50E-4A08C548CF4F}" type="slidenum">
              <a:rPr lang="en-US" smtClean="0"/>
              <a:pPr/>
              <a:t>67</a:t>
            </a:fld>
            <a:endParaRPr lang="en-US" smtClean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71600"/>
          </a:xfrm>
        </p:spPr>
        <p:txBody>
          <a:bodyPr/>
          <a:lstStyle/>
          <a:p>
            <a:r>
              <a:rPr lang="en-US" smtClean="0"/>
              <a:t>Retirement Activities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Given a list of seven statements, respondents were to mark their expected or current retirement activities.</a:t>
            </a:r>
          </a:p>
          <a:p>
            <a:r>
              <a:rPr lang="en-US" smtClean="0"/>
              <a:t>2008-2011 increases were starting a new business (+3.0%) and part-time consulting (+1.2%).</a:t>
            </a:r>
          </a:p>
          <a:p>
            <a:r>
              <a:rPr lang="en-US" smtClean="0"/>
              <a:t>2008-2011 declines were travel (-7.5%) and take courses in an area of interest (-2.5%).</a:t>
            </a: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6A3A718-605C-4678-A541-8EA975DC3446}" type="slidenum">
              <a:rPr lang="en-US" smtClean="0"/>
              <a:pPr/>
              <a:t>68</a:t>
            </a:fld>
            <a:endParaRPr lang="en-US" smtClean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85800"/>
          </a:xfrm>
        </p:spPr>
        <p:txBody>
          <a:bodyPr/>
          <a:lstStyle/>
          <a:p>
            <a:r>
              <a:rPr lang="en-US" sz="2800" smtClean="0"/>
              <a:t>Expected or Current Retirement Activities:</a:t>
            </a:r>
            <a:br>
              <a:rPr lang="en-US" sz="2800" smtClean="0"/>
            </a:br>
            <a:r>
              <a:rPr lang="en-US" sz="2800" smtClean="0"/>
              <a:t>2008-2011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1676400"/>
          <a:ext cx="82296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/>
                <a:gridCol w="838200"/>
                <a:gridCol w="1143000"/>
                <a:gridCol w="1219200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sz="2600" b="0" baseline="0" dirty="0" smtClean="0">
                          <a:solidFill>
                            <a:schemeClr val="tx1"/>
                          </a:solidFill>
                        </a:rPr>
                        <a:t>    Retirement Activities</a:t>
                      </a:r>
                      <a:endParaRPr lang="en-US" sz="2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600" b="0" baseline="0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en-US" sz="2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baseline="0" dirty="0" smtClean="0">
                          <a:solidFill>
                            <a:schemeClr val="tx1"/>
                          </a:solidFill>
                        </a:rPr>
                        <a:t>2008</a:t>
                      </a:r>
                      <a:endParaRPr lang="en-US" sz="2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No.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Pct.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Pct.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Travel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326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62.2%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69.7%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Time with grandchildren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299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57.1%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58.4%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aseline="0" dirty="0" smtClean="0"/>
                        <a:t>Volunteer for non-profit, church</a:t>
                      </a:r>
                      <a:endParaRPr lang="en-US" sz="260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256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48.9%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49.2%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Work part-time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188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35.9%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38.9%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Take courses in an area of interest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150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28.6%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31.1%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Work part-time as a consultant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89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17.0%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15.8%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Start new business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53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10.1%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7.1%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Other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76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14.5%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12.0%</a:t>
                      </a:r>
                      <a:endParaRPr lang="en-US" sz="260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37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46EAF54-BBEA-4B97-819D-6DB4D1D30879}" type="slidenum">
              <a:rPr lang="en-US" smtClean="0"/>
              <a:pPr/>
              <a:t>69</a:t>
            </a:fld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Thanks for your support!</a:t>
            </a:r>
          </a:p>
        </p:txBody>
      </p:sp>
      <p:pic>
        <p:nvPicPr>
          <p:cNvPr id="10243" name="Content Placeholder 4" descr="clapping hands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733800" y="2286000"/>
            <a:ext cx="1584325" cy="1524000"/>
          </a:xfrm>
        </p:spPr>
      </p:pic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1B355C2-9F2E-457C-A1F7-C5DAE07072B1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/>
          <a:lstStyle/>
          <a:p>
            <a:r>
              <a:rPr lang="en-US" smtClean="0"/>
              <a:t>Open-Ended Comments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53400" cy="4343400"/>
          </a:xfrm>
        </p:spPr>
        <p:txBody>
          <a:bodyPr/>
          <a:lstStyle/>
          <a:p>
            <a:r>
              <a:rPr lang="en-US" smtClean="0"/>
              <a:t>Almost half (44.7%) of respondents wrote in a specific change that they feel would improve the quality of life in the Barrington area.</a:t>
            </a:r>
          </a:p>
          <a:p>
            <a:r>
              <a:rPr lang="en-US" smtClean="0"/>
              <a:t>The topics were similar to 2008 when traffic congestion was also the leader, but “keep out the CN railroad” was second.</a:t>
            </a: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ECDCD63-EBF7-4560-B985-7F4B1966DACE}" type="slidenum">
              <a:rPr lang="en-US" smtClean="0"/>
              <a:pPr/>
              <a:t>70</a:t>
            </a:fld>
            <a:endParaRPr lang="en-US" smtClean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r>
              <a:rPr lang="en-US" smtClean="0"/>
              <a:t>Open-Ended Comments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5181600"/>
          </a:xfrm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FD5AF7D-56F8-4FDD-89D2-3CCFD9176BC4}" type="slidenum">
              <a:rPr lang="en-US" smtClean="0"/>
              <a:pPr/>
              <a:t>71</a:t>
            </a:fld>
            <a:endParaRPr lang="en-US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371600"/>
          <a:ext cx="76962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3022"/>
                <a:gridCol w="1353178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    Comment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Number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Traffic congestion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47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Downtown development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More stores/restaurants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Trains, grades, over/under pass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Reduce property taxes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More activities, family events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Positive comments, like it here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More bike paths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28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8B22657-9C0C-47A9-939A-766BB582359B}" type="slidenum">
              <a:rPr lang="en-US" smtClean="0"/>
              <a:pPr/>
              <a:t>72</a:t>
            </a:fld>
            <a:endParaRPr lang="en-US" smtClean="0"/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3820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ct val="20000"/>
              </a:spcAft>
              <a:buClr>
                <a:schemeClr val="tx2"/>
              </a:buClr>
            </a:pPr>
            <a:r>
              <a:rPr lang="en-US" smtClean="0"/>
              <a:t>The Barrington Area survey was conducted for the sixth time this year.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buClr>
                <a:schemeClr val="tx2"/>
              </a:buClr>
            </a:pPr>
            <a:r>
              <a:rPr lang="en-US" smtClean="0"/>
              <a:t>The response was the largest for the mail surveys, but the response rate was the same as 2008.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buClr>
                <a:schemeClr val="tx2"/>
              </a:buClr>
            </a:pPr>
            <a:r>
              <a:rPr lang="en-US" smtClean="0"/>
              <a:t>The sample was fairly representative of the overall population.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buClr>
                <a:schemeClr val="tx2"/>
              </a:buClr>
            </a:pPr>
            <a:r>
              <a:rPr lang="en-US" smtClean="0"/>
              <a:t>Missing from the area are said to be access to sufficient stores and services, reasonably priced goods and services, traffic control and public transportation.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2E0AEF7-F781-4645-A713-9B92CD5D5C61}" type="slidenum">
              <a:rPr lang="en-US" smtClean="0"/>
              <a:pPr/>
              <a:t>73</a:t>
            </a:fld>
            <a:endParaRPr lang="en-US" smtClean="0"/>
          </a:p>
        </p:txBody>
      </p:sp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153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2"/>
              </a:buClr>
            </a:pPr>
            <a:r>
              <a:rPr lang="en-US" smtClean="0"/>
              <a:t>Area residents purchase 13.4% of goods and services in the Village of Barrington, would like better selection, lower prices, better parking, and less traffic.  Purchases dropped from 19.0% in 2008.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</a:pPr>
            <a:r>
              <a:rPr lang="en-US" smtClean="0"/>
              <a:t>Lake Zurich is the leading destination, up substantially from 2008.  Deer Park is also a popular destination.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</a:pPr>
            <a:r>
              <a:rPr lang="en-US" smtClean="0"/>
              <a:t>Many respondents expressed a desire for more restaurants in the area.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</a:pPr>
            <a:r>
              <a:rPr lang="en-US" smtClean="0"/>
              <a:t>Respondents would like specialty food stores, especially Trader Joes and Whole Foods.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A548448-7D3B-444D-8EF9-EC18C34CDE21}" type="slidenum">
              <a:rPr lang="en-US" smtClean="0"/>
              <a:pPr/>
              <a:t>74</a:t>
            </a:fld>
            <a:endParaRPr lang="en-US" smtClean="0"/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153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2"/>
              </a:buClr>
            </a:pPr>
            <a:r>
              <a:rPr lang="en-US" smtClean="0"/>
              <a:t>Respondents are most pleased with the quality of the library, local education and also rate Park District and health care high among community services.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</a:pPr>
            <a:r>
              <a:rPr lang="en-US" smtClean="0"/>
              <a:t>Property tax equity is the issue of greatest concern, then activities for teens.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9098E88-D0B7-4E29-833C-8A00010B5C83}" type="slidenum">
              <a:rPr lang="en-US" smtClean="0"/>
              <a:pPr/>
              <a:t>75</a:t>
            </a:fld>
            <a:endParaRPr lang="en-US" smtClean="0"/>
          </a:p>
        </p:txBody>
      </p: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219200"/>
            <a:ext cx="8610600" cy="54102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mtClean="0"/>
              <a:t>More households are putting off health care because of cost.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mtClean="0"/>
              <a:t>Paying bills is the second leading difficult situations experienced by area households. 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mtClean="0"/>
              <a:t>The number of people working from home has been steadily growing, higher than other places.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mtClean="0"/>
              <a:t>One in five homes contain a person unemployed and seeking a job in the past year.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mtClean="0"/>
              <a:t>The recession had a widespread impact in the area, affecting more than half of households financially.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smtClean="0"/>
              <a:t>Overall – an attractive place to live, but with some community and household needs.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60A83B0-42E4-4CB2-AA40-EC31069C2C6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SURVEY DEVELOPMENT</a:t>
            </a:r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077200" cy="4876800"/>
          </a:xfrm>
        </p:spPr>
        <p:txBody>
          <a:bodyPr/>
          <a:lstStyle/>
          <a:p>
            <a:pPr eaLnBrk="1" hangingPunct="1"/>
            <a:r>
              <a:rPr lang="en-US" smtClean="0"/>
              <a:t>The Healthier Barrington Project Steering Committee developed the survey working with Health Systems Research.</a:t>
            </a:r>
          </a:p>
          <a:p>
            <a:pPr eaLnBrk="1" hangingPunct="1"/>
            <a:r>
              <a:rPr lang="en-US" smtClean="0"/>
              <a:t>Considered were questions from prior surveys along with questions related to new issues.</a:t>
            </a:r>
          </a:p>
        </p:txBody>
      </p:sp>
      <p:pic>
        <p:nvPicPr>
          <p:cNvPr id="11269" name="Picture 8" descr="MCj02833650000[1]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96000" y="3962400"/>
            <a:ext cx="2266950" cy="22844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AA52258-7324-4913-92A4-AECB0704157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pPr eaLnBrk="1" hangingPunct="1"/>
            <a:r>
              <a:rPr lang="en-US" smtClean="0"/>
              <a:t>Survey Topics</a:t>
            </a:r>
          </a:p>
        </p:txBody>
      </p:sp>
      <p:sp>
        <p:nvSpPr>
          <p:cNvPr id="1229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458200" cy="38862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ct val="10000"/>
              </a:spcBef>
              <a:buFontTx/>
              <a:buNone/>
            </a:pPr>
            <a:r>
              <a:rPr lang="en-US" sz="2600" smtClean="0"/>
              <a:t>	</a:t>
            </a:r>
            <a:r>
              <a:rPr lang="en-US" smtClean="0"/>
              <a:t>Community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/>
              <a:t>Perceptions of issues and needs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/>
              <a:t>Evaluation of community services, expanded need for services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/>
              <a:t>Issues needing greater attention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/>
              <a:t>Shopping behavior and retail needs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/>
              <a:t>Preparation for disasters, bioterrorism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2918</TotalTime>
  <Words>3449</Words>
  <Application>Microsoft Office PowerPoint</Application>
  <PresentationFormat>On-screen Show (4:3)</PresentationFormat>
  <Paragraphs>700</Paragraphs>
  <Slides>75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81" baseType="lpstr">
      <vt:lpstr>Times New Roman</vt:lpstr>
      <vt:lpstr>Arial</vt:lpstr>
      <vt:lpstr>Wingdings</vt:lpstr>
      <vt:lpstr>Pixel</vt:lpstr>
      <vt:lpstr>Default Design</vt:lpstr>
      <vt:lpstr>Microsoft Photo Editor 3.0 Photo</vt:lpstr>
      <vt:lpstr>  HEALTHIER BARRINGTON NEEDS SURVEY  SEPTEMBER 2011        </vt:lpstr>
      <vt:lpstr>Survey Methodology and  Respondent Demographics </vt:lpstr>
      <vt:lpstr>INTRODUCTION</vt:lpstr>
      <vt:lpstr>Healthier Barrington  Participating Organizations</vt:lpstr>
      <vt:lpstr>Healthier Barrington  Participating Organizations</vt:lpstr>
      <vt:lpstr>Healthier Barrington  Participating Organizations</vt:lpstr>
      <vt:lpstr>Thanks for your support!</vt:lpstr>
      <vt:lpstr>SURVEY DEVELOPMENT</vt:lpstr>
      <vt:lpstr>Survey Topics</vt:lpstr>
      <vt:lpstr>Survey Topics</vt:lpstr>
      <vt:lpstr>Survey Background</vt:lpstr>
      <vt:lpstr>Survey Methodology</vt:lpstr>
      <vt:lpstr>Survey Methodology</vt:lpstr>
      <vt:lpstr>Survey Sample Characteristics</vt:lpstr>
      <vt:lpstr>Residence</vt:lpstr>
      <vt:lpstr>Slide 16</vt:lpstr>
      <vt:lpstr>Where Workers Work</vt:lpstr>
      <vt:lpstr>Slide 18</vt:lpstr>
      <vt:lpstr>Elderly/Disabled Care</vt:lpstr>
      <vt:lpstr>Newspaper Readership</vt:lpstr>
      <vt:lpstr>Advance Directives</vt:lpstr>
      <vt:lpstr>Quality of Life Community Services</vt:lpstr>
      <vt:lpstr>Aspects of “Quality Living” Missing in Barrington Area</vt:lpstr>
      <vt:lpstr>Aspects of “Quality Living” Missing in Barrington Area</vt:lpstr>
      <vt:lpstr>Slide 25</vt:lpstr>
      <vt:lpstr>Ratings of Community Services</vt:lpstr>
      <vt:lpstr>Slide 27</vt:lpstr>
      <vt:lpstr>Ratings of Community Services</vt:lpstr>
      <vt:lpstr>Community Problems Needing Greater Attention</vt:lpstr>
      <vt:lpstr>Slide 30</vt:lpstr>
      <vt:lpstr>Community Problems Needing Greater Attention</vt:lpstr>
      <vt:lpstr>Support of Rental Housing</vt:lpstr>
      <vt:lpstr>Terrorism and Disaster Preparedness</vt:lpstr>
      <vt:lpstr>Slide 34</vt:lpstr>
      <vt:lpstr>Receiving Information About Health,  Community and Quality of Life</vt:lpstr>
      <vt:lpstr>Shopping Patterns</vt:lpstr>
      <vt:lpstr>Shopping in the Barrington Area</vt:lpstr>
      <vt:lpstr>Shopping:  Leading Locations Used</vt:lpstr>
      <vt:lpstr>Slide 39</vt:lpstr>
      <vt:lpstr>Shopping in the Barrington Area Mean Percent of Purchases by Location</vt:lpstr>
      <vt:lpstr>Barriers to Shopping in the Village</vt:lpstr>
      <vt:lpstr>Slide 42</vt:lpstr>
      <vt:lpstr>Stores, Services and Products Desired in the Area</vt:lpstr>
      <vt:lpstr>Specific Stores Desired</vt:lpstr>
      <vt:lpstr>Household Situations  Getting Help </vt:lpstr>
      <vt:lpstr>Difficult Situations Experienced by Household</vt:lpstr>
      <vt:lpstr>Household Situations</vt:lpstr>
      <vt:lpstr>Household Situations</vt:lpstr>
      <vt:lpstr>Slide 49</vt:lpstr>
      <vt:lpstr>Unemployment and Related Help Needed</vt:lpstr>
      <vt:lpstr>Someone in Home Was Unemployed and Seeking a Job in the Past Year</vt:lpstr>
      <vt:lpstr>Unemployment and Related Help Needed</vt:lpstr>
      <vt:lpstr>Needs of Unemployed Job Seekers Which Were Not Met</vt:lpstr>
      <vt:lpstr>Impact of the Recession</vt:lpstr>
      <vt:lpstr>Impact of The Recession</vt:lpstr>
      <vt:lpstr>Health Care and  Mental Health</vt:lpstr>
      <vt:lpstr>Health Insurance Coverage</vt:lpstr>
      <vt:lpstr>Mental Health Counseling</vt:lpstr>
      <vt:lpstr>Mental Health Counseling</vt:lpstr>
      <vt:lpstr>Mental Health - Suicide</vt:lpstr>
      <vt:lpstr>Mental Health Abuse in the Past Year</vt:lpstr>
      <vt:lpstr>Children’s Issues</vt:lpstr>
      <vt:lpstr>Retirement Age</vt:lpstr>
      <vt:lpstr>Retirement Age</vt:lpstr>
      <vt:lpstr>Retirement Location</vt:lpstr>
      <vt:lpstr>Retirement Location</vt:lpstr>
      <vt:lpstr>Retirement Location</vt:lpstr>
      <vt:lpstr>Retirement Activities</vt:lpstr>
      <vt:lpstr>Expected or Current Retirement Activities: 2008-2011</vt:lpstr>
      <vt:lpstr>Open-Ended Comments</vt:lpstr>
      <vt:lpstr>Open-Ended Comments</vt:lpstr>
      <vt:lpstr>Summary</vt:lpstr>
      <vt:lpstr>Summary</vt:lpstr>
      <vt:lpstr>Summary</vt:lpstr>
      <vt:lpstr>Summary</vt:lpstr>
    </vt:vector>
  </TitlesOfParts>
  <Company>UICOMR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McHenry County 2006 Healthy Community Study</dc:title>
  <dc:creator>Health Systems Research</dc:creator>
  <cp:lastModifiedBy>kmcbride</cp:lastModifiedBy>
  <cp:revision>296</cp:revision>
  <dcterms:created xsi:type="dcterms:W3CDTF">2005-09-13T20:42:35Z</dcterms:created>
  <dcterms:modified xsi:type="dcterms:W3CDTF">2011-10-21T15:26:27Z</dcterms:modified>
</cp:coreProperties>
</file>